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597" r:id="rId2"/>
    <p:sldId id="797" r:id="rId3"/>
    <p:sldId id="798" r:id="rId4"/>
    <p:sldId id="728" r:id="rId5"/>
    <p:sldId id="773" r:id="rId6"/>
    <p:sldId id="774" r:id="rId7"/>
    <p:sldId id="775" r:id="rId8"/>
    <p:sldId id="803" r:id="rId9"/>
    <p:sldId id="765" r:id="rId10"/>
    <p:sldId id="800" r:id="rId11"/>
    <p:sldId id="776" r:id="rId12"/>
    <p:sldId id="805" r:id="rId13"/>
    <p:sldId id="791" r:id="rId14"/>
    <p:sldId id="792" r:id="rId15"/>
    <p:sldId id="794" r:id="rId16"/>
    <p:sldId id="777" r:id="rId17"/>
    <p:sldId id="790" r:id="rId18"/>
    <p:sldId id="801" r:id="rId19"/>
    <p:sldId id="785" r:id="rId20"/>
    <p:sldId id="804" r:id="rId21"/>
    <p:sldId id="786" r:id="rId22"/>
    <p:sldId id="793" r:id="rId23"/>
    <p:sldId id="799" r:id="rId24"/>
    <p:sldId id="795" r:id="rId25"/>
    <p:sldId id="653" r:id="rId26"/>
    <p:sldId id="802" r:id="rId27"/>
  </p:sldIdLst>
  <p:sldSz cx="9906000" cy="6858000" type="A4"/>
  <p:notesSz cx="6807200" cy="99393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148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296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445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592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5740" algn="l" defTabSz="914296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2888" algn="l" defTabSz="914296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036" algn="l" defTabSz="914296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184" algn="l" defTabSz="914296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079A434-EDAE-4BF9-AA83-F3BB64610BC4}">
          <p14:sldIdLst>
            <p14:sldId id="597"/>
            <p14:sldId id="797"/>
            <p14:sldId id="798"/>
            <p14:sldId id="728"/>
            <p14:sldId id="773"/>
            <p14:sldId id="774"/>
            <p14:sldId id="775"/>
            <p14:sldId id="803"/>
            <p14:sldId id="765"/>
            <p14:sldId id="800"/>
            <p14:sldId id="776"/>
            <p14:sldId id="805"/>
            <p14:sldId id="791"/>
            <p14:sldId id="792"/>
            <p14:sldId id="794"/>
            <p14:sldId id="777"/>
            <p14:sldId id="790"/>
            <p14:sldId id="801"/>
            <p14:sldId id="785"/>
            <p14:sldId id="804"/>
            <p14:sldId id="786"/>
            <p14:sldId id="793"/>
            <p14:sldId id="799"/>
            <p14:sldId id="795"/>
            <p14:sldId id="653"/>
            <p14:sldId id="80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3906" userDrawn="1">
          <p15:clr>
            <a:srgbClr val="A4A3A4"/>
          </p15:clr>
        </p15:guide>
        <p15:guide id="2" orient="horz" pos="1480">
          <p15:clr>
            <a:srgbClr val="A4A3A4"/>
          </p15:clr>
        </p15:guide>
        <p15:guide id="3" orient="horz" pos="1185">
          <p15:clr>
            <a:srgbClr val="A4A3A4"/>
          </p15:clr>
        </p15:guide>
        <p15:guide id="4" orient="horz" pos="4133" userDrawn="1">
          <p15:clr>
            <a:srgbClr val="A4A3A4"/>
          </p15:clr>
        </p15:guide>
        <p15:guide id="5" orient="horz" pos="935" userDrawn="1">
          <p15:clr>
            <a:srgbClr val="A4A3A4"/>
          </p15:clr>
        </p15:guide>
        <p15:guide id="6" pos="3211">
          <p15:clr>
            <a:srgbClr val="A4A3A4"/>
          </p15:clr>
        </p15:guide>
        <p15:guide id="7" pos="240" userDrawn="1">
          <p15:clr>
            <a:srgbClr val="A4A3A4"/>
          </p15:clr>
        </p15:guide>
        <p15:guide id="8" pos="6000" userDrawn="1">
          <p15:clr>
            <a:srgbClr val="A4A3A4"/>
          </p15:clr>
        </p15:guide>
        <p15:guide id="9" pos="3120">
          <p15:clr>
            <a:srgbClr val="A4A3A4"/>
          </p15:clr>
        </p15:guide>
        <p15:guide id="10" pos="30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1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FFCC"/>
    <a:srgbClr val="FFFFCC"/>
    <a:srgbClr val="FF9900"/>
    <a:srgbClr val="800000"/>
    <a:srgbClr val="3477B1"/>
    <a:srgbClr val="CCFFFF"/>
    <a:srgbClr val="0033CC"/>
    <a:srgbClr val="0156A3"/>
    <a:srgbClr val="E2ED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83" autoAdjust="0"/>
    <p:restoredTop sz="89085" autoAdjust="0"/>
  </p:normalViewPr>
  <p:slideViewPr>
    <p:cSldViewPr snapToGrid="0">
      <p:cViewPr varScale="1">
        <p:scale>
          <a:sx n="108" d="100"/>
          <a:sy n="108" d="100"/>
        </p:scale>
        <p:origin x="-1800" y="-84"/>
      </p:cViewPr>
      <p:guideLst>
        <p:guide orient="horz" pos="3906"/>
        <p:guide orient="horz" pos="1480"/>
        <p:guide orient="horz" pos="1185"/>
        <p:guide orient="horz" pos="4133"/>
        <p:guide orient="horz" pos="935"/>
        <p:guide pos="3211"/>
        <p:guide pos="240"/>
        <p:guide pos="6000"/>
        <p:guide pos="3120"/>
        <p:guide pos="30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-2700" y="-96"/>
      </p:cViewPr>
      <p:guideLst>
        <p:guide orient="horz" pos="3131"/>
        <p:guide pos="2143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705" cy="496644"/>
          </a:xfrm>
          <a:prstGeom prst="rect">
            <a:avLst/>
          </a:prstGeom>
        </p:spPr>
        <p:txBody>
          <a:bodyPr vert="horz" lIns="92225" tIns="46113" rIns="92225" bIns="46113" rtlCol="0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876" y="0"/>
            <a:ext cx="2950704" cy="496644"/>
          </a:xfrm>
          <a:prstGeom prst="rect">
            <a:avLst/>
          </a:prstGeom>
        </p:spPr>
        <p:txBody>
          <a:bodyPr vert="horz" lIns="92225" tIns="46113" rIns="92225" bIns="46113" rtlCol="0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5FF6C672-D9CC-4A38-97C0-94D63F1E69E7}" type="datetimeFigureOut">
              <a:rPr lang="ko-KR" altLang="en-US"/>
              <a:pPr>
                <a:defRPr/>
              </a:pPr>
              <a:t>2017-08-28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1077"/>
            <a:ext cx="2950705" cy="496644"/>
          </a:xfrm>
          <a:prstGeom prst="rect">
            <a:avLst/>
          </a:prstGeom>
        </p:spPr>
        <p:txBody>
          <a:bodyPr vert="horz" lIns="92225" tIns="46113" rIns="92225" bIns="46113" rtlCol="0" anchor="b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876" y="9441077"/>
            <a:ext cx="2950704" cy="496644"/>
          </a:xfrm>
          <a:prstGeom prst="rect">
            <a:avLst/>
          </a:prstGeom>
        </p:spPr>
        <p:txBody>
          <a:bodyPr vert="horz" lIns="92225" tIns="46113" rIns="92225" bIns="46113" rtlCol="0" anchor="b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6247C1AF-6BBF-4710-B3AE-FE15CC5FBCA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7910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705" cy="498261"/>
          </a:xfrm>
          <a:prstGeom prst="rect">
            <a:avLst/>
          </a:prstGeom>
        </p:spPr>
        <p:txBody>
          <a:bodyPr vert="horz" lIns="92245" tIns="46123" rIns="92245" bIns="46123" rtlCol="0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876" y="0"/>
            <a:ext cx="2950704" cy="498261"/>
          </a:xfrm>
          <a:prstGeom prst="rect">
            <a:avLst/>
          </a:prstGeom>
        </p:spPr>
        <p:txBody>
          <a:bodyPr vert="horz" lIns="92245" tIns="46123" rIns="92245" bIns="46123" rtlCol="0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CB7F2774-D475-4E21-9F94-806CA718B0CC}" type="datetimeFigureOut">
              <a:rPr lang="ko-KR" altLang="en-US"/>
              <a:pPr>
                <a:defRPr/>
              </a:pPr>
              <a:t>2017-08-28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7713"/>
            <a:ext cx="5381625" cy="37258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45" tIns="46123" rIns="92245" bIns="46123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58" y="4720539"/>
            <a:ext cx="5446084" cy="4473026"/>
          </a:xfrm>
          <a:prstGeom prst="rect">
            <a:avLst/>
          </a:prstGeom>
        </p:spPr>
        <p:txBody>
          <a:bodyPr vert="horz" lIns="92245" tIns="46123" rIns="92245" bIns="46123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9460"/>
            <a:ext cx="2950705" cy="498261"/>
          </a:xfrm>
          <a:prstGeom prst="rect">
            <a:avLst/>
          </a:prstGeom>
        </p:spPr>
        <p:txBody>
          <a:bodyPr vert="horz" lIns="92245" tIns="46123" rIns="92245" bIns="46123" rtlCol="0" anchor="b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876" y="9439460"/>
            <a:ext cx="2950704" cy="498261"/>
          </a:xfrm>
          <a:prstGeom prst="rect">
            <a:avLst/>
          </a:prstGeom>
        </p:spPr>
        <p:txBody>
          <a:bodyPr vert="horz" lIns="92245" tIns="46123" rIns="92245" bIns="46123" rtlCol="0" anchor="b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A972D641-F676-42CE-B31B-0193FFA03D9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1246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5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2D641-F676-42CE-B31B-0193FFA03D9A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23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2D641-F676-42CE-B31B-0193FFA03D9A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23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2D641-F676-42CE-B31B-0193FFA03D9A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23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2D641-F676-42CE-B31B-0193FFA03D9A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23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2D641-F676-42CE-B31B-0193FFA03D9A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23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2D641-F676-42CE-B31B-0193FFA03D9A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23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2D641-F676-42CE-B31B-0193FFA03D9A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23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2D641-F676-42CE-B31B-0193FFA03D9A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23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2D641-F676-42CE-B31B-0193FFA03D9A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23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2D641-F676-42CE-B31B-0193FFA03D9A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23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2D641-F676-42CE-B31B-0193FFA03D9A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23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2D641-F676-42CE-B31B-0193FFA03D9A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236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2D641-F676-42CE-B31B-0193FFA03D9A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23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2D641-F676-42CE-B31B-0193FFA03D9A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23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2D641-F676-42CE-B31B-0193FFA03D9A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23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2D641-F676-42CE-B31B-0193FFA03D9A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23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2D641-F676-42CE-B31B-0193FFA03D9A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23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2D641-F676-42CE-B31B-0193FFA03D9A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23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2D641-F676-42CE-B31B-0193FFA03D9A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23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2D641-F676-42CE-B31B-0193FFA03D9A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23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2D641-F676-42CE-B31B-0193FFA03D9A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23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2D641-F676-42CE-B31B-0193FFA03D9A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23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2D641-F676-42CE-B31B-0193FFA03D9A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23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72D641-F676-42CE-B31B-0193FFA03D9A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23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1"/>
          <p:cNvSpPr>
            <a:spLocks noChangeArrowheads="1"/>
          </p:cNvSpPr>
          <p:nvPr userDrawn="1"/>
        </p:nvSpPr>
        <p:spPr bwMode="auto">
          <a:xfrm>
            <a:off x="4665000" y="6583196"/>
            <a:ext cx="576000" cy="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Rix고딕 B" pitchFamily="18" charset="-127"/>
                <a:cs typeface="Arial" pitchFamily="34" charset="0"/>
              </a:rPr>
              <a:t>- </a:t>
            </a:r>
            <a:fld id="{A2233284-5C69-4BC4-BD77-D43233C162EB}" type="slidenum">
              <a:rPr kumimoji="0" lang="en-US" altLang="ko-KR" sz="800" ker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Rix고딕 B" pitchFamily="18" charset="-127"/>
                <a:cs typeface="Arial" pitchFamily="34" charset="0"/>
              </a:rPr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en-US" altLang="ko-KR" sz="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Rix고딕 B" pitchFamily="18" charset="-127"/>
                <a:cs typeface="Arial" pitchFamily="34" charset="0"/>
              </a:rPr>
              <a:t> -</a:t>
            </a:r>
            <a:endParaRPr kumimoji="0" lang="ko-KR" altLang="en-US" sz="800" kern="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Rix고딕 B" pitchFamily="18" charset="-127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8" r:id="rId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148" algn="ctr" rtl="0" fontAlgn="base" latinLnBrk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296" algn="ctr" rtl="0" fontAlgn="base" latinLnBrk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445" algn="ctr" rtl="0" fontAlgn="base" latinLnBrk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592" algn="ctr" rtl="0" fontAlgn="base" latinLnBrk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861" indent="-342861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6" indent="-285717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0" indent="-228574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17" indent="-228574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66" indent="-228574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14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yshare.skcc.com/pages/viewpage.action?pageId=2959780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myshare.skcc.com/pages/viewpage.action?pageId=2959780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yshare.skcc.com/pages/viewpage.action?pageId=29609190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://mygit.skcc.com/projects/DEP/repos/eoe-test-restassured/brows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10.250.46.233:9080/jenkin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://10.250.46.233:9080/jenkins/job/2017_01_eoe_server/" TargetMode="External"/><Relationship Id="rId4" Type="http://schemas.openxmlformats.org/officeDocument/2006/relationships/hyperlink" Target="https://myshare.skcc.com/pages/viewpage.action?pageId=29600539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yshare.skcc.com/pages/viewpage.action?pageId=2960472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yshare.skcc.com/pages/viewpage.action?pageId=2959647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 rot="10800000">
            <a:off x="0" y="3234204"/>
            <a:ext cx="9906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90800" y="2498518"/>
            <a:ext cx="4724400" cy="632685"/>
          </a:xfrm>
          <a:prstGeom prst="rect">
            <a:avLst/>
          </a:prstGeom>
          <a:solidFill>
            <a:schemeClr val="bg1"/>
          </a:solidFill>
        </p:spPr>
        <p:txBody>
          <a:bodyPr wrap="square" lIns="77925" tIns="38963" rIns="77925" bIns="38963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en-US" altLang="ko-KR" sz="3600" b="1" dirty="0" smtClean="0">
                <a:solidFill>
                  <a:srgbClr val="0041A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Apple SD Gothic Neo ExtraBold" charset="-127"/>
              </a:rPr>
              <a:t>SDET </a:t>
            </a:r>
            <a:r>
              <a:rPr lang="ko-KR" altLang="en-US" sz="3600" b="1" dirty="0" err="1" smtClean="0">
                <a:solidFill>
                  <a:srgbClr val="0041A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Apple SD Gothic Neo ExtraBold" charset="-127"/>
              </a:rPr>
              <a:t>프랙티스</a:t>
            </a:r>
            <a:r>
              <a:rPr lang="ko-KR" altLang="en-US" sz="3600" b="1" dirty="0" smtClean="0">
                <a:solidFill>
                  <a:srgbClr val="0041A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Apple SD Gothic Neo ExtraBold" charset="-127"/>
              </a:rPr>
              <a:t> 소개 </a:t>
            </a:r>
            <a:endParaRPr lang="en-US" altLang="ko-KR" sz="3600" b="1" dirty="0">
              <a:solidFill>
                <a:srgbClr val="0041A0"/>
              </a:solidFill>
              <a:latin typeface="Calibri" panose="020F0502020204030204" pitchFamily="34" charset="0"/>
              <a:ea typeface="맑은 고딕" panose="020B0503020000020004" pitchFamily="50" charset="-127"/>
              <a:cs typeface="Apple SD Gothic Neo ExtraBol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96474" y="3316300"/>
            <a:ext cx="6313054" cy="386464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사례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: SaaS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형 사용자 인증 서비스 어플리케이션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66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84045" y="578815"/>
            <a:ext cx="9009451" cy="9398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분석 및 테스트 케이스 분석</a:t>
            </a:r>
            <a:endParaRPr lang="ko-KR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660608"/>
            <a:ext cx="2889264" cy="34194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645" y="1660608"/>
            <a:ext cx="3276600" cy="21488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645" y="3908508"/>
            <a:ext cx="3276600" cy="26256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120" y="1660608"/>
            <a:ext cx="3276600" cy="34194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59624" y="1948934"/>
            <a:ext cx="2060179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흐름 이해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3411005" y="2310884"/>
            <a:ext cx="2834430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</a:t>
            </a:r>
            <a:r>
              <a:rPr lang="ko-KR" alt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레벨 흐름 도출</a:t>
            </a:r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3306230" y="4330184"/>
            <a:ext cx="2834430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개별 업무별 구성 도출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3306230" y="4851916"/>
            <a:ext cx="3839513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개별 업무별 테스트 케이스 도출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7135280" y="2426545"/>
            <a:ext cx="2060179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 흐름 정의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0" y="6583970"/>
            <a:ext cx="9906000" cy="27699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200" b="1" dirty="0" smtClean="0">
                <a:solidFill>
                  <a:srgbClr val="0000FF"/>
                </a:solidFill>
              </a:rPr>
              <a:t>앞 단의 내용을 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‘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간단하게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’, ‘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업무단위로 풀어서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’, ‘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팀원 눈높이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’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로 번역 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/ 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테스트 케이스를 개발 전에 같이 고민하고 공유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32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0" y="385731"/>
            <a:ext cx="9905999" cy="964367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7854">
              <a:lnSpc>
                <a:spcPts val="3400"/>
              </a:lnSpc>
              <a:buSzPct val="120000"/>
              <a:defRPr/>
            </a:pPr>
            <a:r>
              <a:rPr lang="ko-KR" altLang="en-US" sz="3200" b="1" dirty="0" err="1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백엔드</a:t>
            </a:r>
            <a:r>
              <a:rPr lang="ko-KR" altLang="en-US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 코드검토 </a:t>
            </a:r>
            <a:r>
              <a:rPr lang="en-US" altLang="ko-KR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1/2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1439917" y="1220646"/>
            <a:ext cx="6747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90160" y="1484189"/>
            <a:ext cx="4382023" cy="324432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. </a:t>
            </a:r>
            <a:r>
              <a:rPr lang="ko-KR" altLang="en-US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목적</a:t>
            </a:r>
            <a:endParaRPr lang="en-US" altLang="ko-KR" sz="14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 -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백엔드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Java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코드에 대해 코드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인스펙션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툴과 테스트 커버리지 기반으로 리뷰 수행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. </a:t>
            </a:r>
            <a:r>
              <a:rPr lang="ko-KR" altLang="en-US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작성내용</a:t>
            </a:r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(</a:t>
            </a:r>
            <a:r>
              <a:rPr lang="ko-KR" altLang="en-US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항목</a:t>
            </a:r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 -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수행절차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상세 검토내용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. </a:t>
            </a:r>
            <a:r>
              <a:rPr lang="ko-KR" altLang="en-US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상세내용 링크</a:t>
            </a:r>
            <a:endParaRPr lang="en-US" altLang="ko-KR" sz="14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 -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  <a:hlinkClick r:id="rId3"/>
              </a:rPr>
              <a:t>https://</a:t>
            </a:r>
            <a:r>
              <a:rPr lang="en-US" altLang="ko-KR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  <a:hlinkClick r:id="rId3"/>
              </a:rPr>
              <a:t>myshare.skcc.com/pages/viewpage.action?pageId=29597805</a:t>
            </a:r>
            <a:endParaRPr lang="en-US" altLang="ko-KR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 -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  <a:hlinkClick r:id="rId4"/>
              </a:rPr>
              <a:t>https://</a:t>
            </a:r>
            <a:r>
              <a:rPr lang="en-US" altLang="ko-KR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  <a:hlinkClick r:id="rId4"/>
              </a:rPr>
              <a:t>myshare.skcc.com/pages/viewpage.action?pageId=29597808</a:t>
            </a:r>
            <a:endParaRPr lang="en-US" altLang="ko-KR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805" y="1701582"/>
            <a:ext cx="3632498" cy="1580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805" y="3238635"/>
            <a:ext cx="3632498" cy="3407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536401" y="1388220"/>
            <a:ext cx="364715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[ 1/2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코드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ko-KR" altLang="en-US" sz="1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인스펙션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툴을 활용한 코드 리뷰 접근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]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29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0" y="385731"/>
            <a:ext cx="9905999" cy="964367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7854">
              <a:lnSpc>
                <a:spcPts val="3400"/>
              </a:lnSpc>
              <a:buSzPct val="120000"/>
              <a:defRPr/>
            </a:pPr>
            <a:r>
              <a:rPr lang="ko-KR" altLang="en-US" sz="3200" b="1" dirty="0" err="1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백엔드</a:t>
            </a:r>
            <a:r>
              <a:rPr lang="ko-KR" altLang="en-US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 코드검토 </a:t>
            </a:r>
            <a:r>
              <a:rPr lang="en-US" altLang="ko-KR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2/2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1439917" y="1220646"/>
            <a:ext cx="6747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75" y="1796995"/>
            <a:ext cx="4450943" cy="3339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49701" y="1415470"/>
            <a:ext cx="323037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[ 2/2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테스트 커버리지를 활용한 코드 검토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]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9" y="1389853"/>
            <a:ext cx="4392474" cy="2593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9" y="4079018"/>
            <a:ext cx="4392474" cy="26147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6583970"/>
            <a:ext cx="9906000" cy="27699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200" b="1" dirty="0" smtClean="0">
                <a:solidFill>
                  <a:srgbClr val="0000FF"/>
                </a:solidFill>
              </a:rPr>
              <a:t>커버리지 측정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, 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코드 </a:t>
            </a:r>
            <a:r>
              <a:rPr lang="ko-KR" altLang="en-US" sz="1200" b="1" dirty="0" err="1" smtClean="0">
                <a:solidFill>
                  <a:srgbClr val="0000FF"/>
                </a:solidFill>
              </a:rPr>
              <a:t>인스펙션이</a:t>
            </a:r>
            <a:r>
              <a:rPr lang="ko-KR" altLang="en-US" sz="1200" b="1" dirty="0">
                <a:solidFill>
                  <a:srgbClr val="0000FF"/>
                </a:solidFill>
              </a:rPr>
              <a:t> 코드 품질을 높이기 위한 시작점으로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6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0" y="385731"/>
            <a:ext cx="9905999" cy="964367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7854">
              <a:lnSpc>
                <a:spcPts val="3400"/>
              </a:lnSpc>
              <a:buSzPct val="120000"/>
              <a:defRPr/>
            </a:pPr>
            <a:r>
              <a:rPr lang="ko-KR" altLang="en-US" sz="3200" b="1" dirty="0" err="1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백엔드</a:t>
            </a:r>
            <a:r>
              <a:rPr lang="ko-KR" altLang="en-US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 </a:t>
            </a:r>
            <a:r>
              <a:rPr lang="en-US" altLang="ko-KR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REST API </a:t>
            </a:r>
            <a:r>
              <a:rPr lang="ko-KR" altLang="en-US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테스트 </a:t>
            </a:r>
            <a:r>
              <a:rPr lang="en-US" altLang="ko-KR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1/2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1439917" y="1220646"/>
            <a:ext cx="6747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90160" y="1484189"/>
            <a:ext cx="4382023" cy="324432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. </a:t>
            </a:r>
            <a:r>
              <a:rPr lang="ko-KR" altLang="en-US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목적</a:t>
            </a:r>
            <a:endParaRPr lang="en-US" altLang="ko-KR" sz="14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 -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백엔드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Restful API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에 대한 테스트 코드 작성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. </a:t>
            </a:r>
            <a:r>
              <a:rPr lang="ko-KR" altLang="en-US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작성내용</a:t>
            </a:r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(</a:t>
            </a:r>
            <a:r>
              <a:rPr lang="ko-KR" altLang="en-US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항목</a:t>
            </a:r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 -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테스트 케이스 도출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- </a:t>
            </a:r>
            <a:r>
              <a:rPr lang="en-US" altLang="ko-KR" sz="14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RestAssured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기반의 테스트 코드 작성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- (Jenkins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를 이용한 자동 수행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. </a:t>
            </a:r>
            <a:r>
              <a:rPr lang="ko-KR" altLang="en-US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상세내용 링크</a:t>
            </a:r>
            <a:endParaRPr lang="en-US" altLang="ko-KR" sz="14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 -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  <a:hlinkClick r:id="rId3"/>
              </a:rPr>
              <a:t>https://</a:t>
            </a:r>
            <a:r>
              <a:rPr lang="en-US" altLang="ko-KR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  <a:hlinkClick r:id="rId3"/>
              </a:rPr>
              <a:t>myshare.skcc.com/pages/viewpage.action?pageId=29609190</a:t>
            </a:r>
            <a:endParaRPr lang="en-US" altLang="ko-KR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- 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  <a:hlinkClick r:id="rId4"/>
              </a:rPr>
              <a:t>http://</a:t>
            </a:r>
            <a:r>
              <a:rPr lang="en-US" altLang="ko-KR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  <a:hlinkClick r:id="rId4"/>
              </a:rPr>
              <a:t>mygit.skcc.com/projects/DEP/repos/eoe-test-restassured/browse</a:t>
            </a:r>
            <a:endParaRPr lang="en-US" altLang="ko-KR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369" y="1378673"/>
            <a:ext cx="4388355" cy="24408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370" y="3933825"/>
            <a:ext cx="2196921" cy="27729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291" y="3933826"/>
            <a:ext cx="2191434" cy="27729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0" y="6583970"/>
            <a:ext cx="9906000" cy="27699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200" b="1" dirty="0" smtClean="0">
                <a:solidFill>
                  <a:srgbClr val="0000FF"/>
                </a:solidFill>
              </a:rPr>
              <a:t>또 하나의 제품인 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REST API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에 대해 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API 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설계</a:t>
            </a:r>
            <a:r>
              <a:rPr lang="en-US" altLang="ko-KR" sz="1200" b="1" dirty="0">
                <a:solidFill>
                  <a:srgbClr val="0000FF"/>
                </a:solidFill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관점으로 접근 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/ API 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레벨에서의 자동화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(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자동화 </a:t>
            </a:r>
            <a:r>
              <a:rPr lang="en-US" altLang="ko-KR" sz="1200" b="1" dirty="0" err="1" smtClean="0">
                <a:solidFill>
                  <a:srgbClr val="0000FF"/>
                </a:solidFill>
              </a:rPr>
              <a:t>RoI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가 좋은 영역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)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59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0" y="385731"/>
            <a:ext cx="9905999" cy="964367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7854">
              <a:lnSpc>
                <a:spcPts val="3400"/>
              </a:lnSpc>
              <a:buSzPct val="120000"/>
              <a:defRPr/>
            </a:pPr>
            <a:r>
              <a:rPr lang="ko-KR" altLang="en-US" sz="3200" b="1" dirty="0" err="1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백엔드</a:t>
            </a:r>
            <a:r>
              <a:rPr lang="ko-KR" altLang="en-US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 </a:t>
            </a:r>
            <a:r>
              <a:rPr lang="en-US" altLang="ko-KR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REST API </a:t>
            </a:r>
            <a:r>
              <a:rPr lang="ko-KR" altLang="en-US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테스트 </a:t>
            </a:r>
            <a:r>
              <a:rPr lang="en-US" altLang="ko-KR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2/2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1439917" y="1220646"/>
            <a:ext cx="6747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060" y="1548124"/>
            <a:ext cx="4266340" cy="25310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060" y="4173595"/>
            <a:ext cx="4266340" cy="23270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09" y="4173595"/>
            <a:ext cx="4492583" cy="23270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09" y="1587880"/>
            <a:ext cx="4492585" cy="2491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063258" y="1292205"/>
            <a:ext cx="13805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[ 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테스트 케이스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]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50335" y="1271125"/>
            <a:ext cx="21770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[ </a:t>
            </a:r>
            <a:r>
              <a:rPr lang="en-US" altLang="ko-KR" sz="12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RestAssured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테스트 코드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]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55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288633" y="1658659"/>
            <a:ext cx="4601457" cy="2324944"/>
          </a:xfrm>
          <a:prstGeom prst="roundRect">
            <a:avLst>
              <a:gd name="adj" fmla="val 8597"/>
            </a:avLst>
          </a:prstGeom>
          <a:noFill/>
          <a:ln w="19050" cap="rnd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cxnSp>
        <p:nvCxnSpPr>
          <p:cNvPr id="24" name="구부러진 연결선 23"/>
          <p:cNvCxnSpPr>
            <a:stCxn id="7" idx="1"/>
            <a:endCxn id="76" idx="0"/>
          </p:cNvCxnSpPr>
          <p:nvPr/>
        </p:nvCxnSpPr>
        <p:spPr>
          <a:xfrm rot="10800000" flipV="1">
            <a:off x="1067278" y="1990211"/>
            <a:ext cx="1095455" cy="2657864"/>
          </a:xfrm>
          <a:prstGeom prst="curvedConnector2">
            <a:avLst/>
          </a:prstGeom>
          <a:ln>
            <a:solidFill>
              <a:srgbClr val="FF0000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84045" y="578815"/>
            <a:ext cx="9009451" cy="9398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EoE</a:t>
            </a:r>
            <a:r>
              <a:rPr lang="en-US" altLang="ko-K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REST API </a:t>
            </a:r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시연 동영상</a:t>
            </a:r>
            <a:endParaRPr lang="ko-KR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60225" y="2573229"/>
            <a:ext cx="1492380" cy="35780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cap="rnd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kern="0" dirty="0" err="1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AppManager</a:t>
            </a:r>
            <a:endParaRPr kumimoji="0" lang="ko-KR" altLang="en-US" sz="1600" b="1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91831" y="2566437"/>
            <a:ext cx="1484823" cy="3578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rnd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Application</a:t>
            </a:r>
            <a:endParaRPr kumimoji="0" lang="ko-KR" altLang="en-US" sz="1600" b="1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33" y="2179549"/>
            <a:ext cx="2162918" cy="16354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" name="구부러진 연결선 4"/>
          <p:cNvCxnSpPr>
            <a:stCxn id="2" idx="0"/>
            <a:endCxn id="3" idx="0"/>
          </p:cNvCxnSpPr>
          <p:nvPr/>
        </p:nvCxnSpPr>
        <p:spPr>
          <a:xfrm rot="5400000" flipH="1" flipV="1">
            <a:off x="2666933" y="1605919"/>
            <a:ext cx="6792" cy="1927828"/>
          </a:xfrm>
          <a:prstGeom prst="curvedConnector3">
            <a:avLst>
              <a:gd name="adj1" fmla="val 3746201"/>
            </a:avLst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구부러진 연결선 66"/>
          <p:cNvCxnSpPr>
            <a:stCxn id="2" idx="2"/>
            <a:endCxn id="3" idx="2"/>
          </p:cNvCxnSpPr>
          <p:nvPr/>
        </p:nvCxnSpPr>
        <p:spPr>
          <a:xfrm rot="5400000" flipH="1" flipV="1">
            <a:off x="2666933" y="1963728"/>
            <a:ext cx="6792" cy="1927828"/>
          </a:xfrm>
          <a:prstGeom prst="curvedConnector3">
            <a:avLst>
              <a:gd name="adj1" fmla="val -3085247"/>
            </a:avLst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구부러진 연결선 67"/>
          <p:cNvCxnSpPr>
            <a:stCxn id="2" idx="2"/>
            <a:endCxn id="3" idx="2"/>
          </p:cNvCxnSpPr>
          <p:nvPr/>
        </p:nvCxnSpPr>
        <p:spPr>
          <a:xfrm rot="5400000" flipH="1" flipV="1">
            <a:off x="2666933" y="1963728"/>
            <a:ext cx="6792" cy="1927828"/>
          </a:xfrm>
          <a:prstGeom prst="curvedConnector3">
            <a:avLst>
              <a:gd name="adj1" fmla="val -7572880"/>
            </a:avLst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구부러진 연결선 68"/>
          <p:cNvCxnSpPr>
            <a:stCxn id="2" idx="0"/>
            <a:endCxn id="3" idx="0"/>
          </p:cNvCxnSpPr>
          <p:nvPr/>
        </p:nvCxnSpPr>
        <p:spPr>
          <a:xfrm rot="5400000" flipH="1" flipV="1">
            <a:off x="2666933" y="1605919"/>
            <a:ext cx="6792" cy="1927828"/>
          </a:xfrm>
          <a:prstGeom prst="curvedConnector3">
            <a:avLst>
              <a:gd name="adj1" fmla="val 7532641"/>
            </a:avLst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구부러진 연결선 72"/>
          <p:cNvCxnSpPr>
            <a:stCxn id="2" idx="2"/>
            <a:endCxn id="3" idx="2"/>
          </p:cNvCxnSpPr>
          <p:nvPr/>
        </p:nvCxnSpPr>
        <p:spPr>
          <a:xfrm rot="5400000" flipH="1" flipV="1">
            <a:off x="2666933" y="1963728"/>
            <a:ext cx="6792" cy="1927828"/>
          </a:xfrm>
          <a:prstGeom prst="curvedConnector3">
            <a:avLst>
              <a:gd name="adj1" fmla="val -13462898"/>
            </a:avLst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360192" y="4648075"/>
            <a:ext cx="14141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kern="0" dirty="0" err="1" smtClean="0">
                <a:solidFill>
                  <a:srgbClr val="34649D"/>
                </a:solidFill>
                <a:latin typeface="Calibri" panose="020F0502020204030204" pitchFamily="34" charset="0"/>
              </a:rPr>
              <a:t>GetApplicationTest</a:t>
            </a:r>
            <a:endParaRPr lang="ko-KR" altLang="en-US" sz="1200" dirty="0"/>
          </a:p>
        </p:txBody>
      </p:sp>
      <p:sp>
        <p:nvSpPr>
          <p:cNvPr id="78" name="직사각형 77"/>
          <p:cNvSpPr/>
          <p:nvPr/>
        </p:nvSpPr>
        <p:spPr>
          <a:xfrm>
            <a:off x="1958069" y="4440024"/>
            <a:ext cx="1172116" cy="24622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kumimoji="0" lang="ko-KR" altLang="en-US" sz="1000" b="1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 전체 목록조회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958069" y="4776467"/>
            <a:ext cx="878767" cy="24622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kumimoji="0" lang="ko-KR" altLang="en-US" sz="1000" b="1" kern="0" dirty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</a:t>
            </a:r>
            <a:r>
              <a:rPr kumimoji="0" lang="en-US" altLang="ko-KR" sz="1000" b="1" kern="0" dirty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kumimoji="0" lang="ko-KR" altLang="en-US" sz="1000" b="1" kern="0" dirty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1958069" y="5119663"/>
            <a:ext cx="1255472" cy="24622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kumimoji="0" lang="ko-KR" altLang="en-US" sz="1000" b="1" kern="0" dirty="0" err="1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권한없이</a:t>
            </a:r>
            <a:r>
              <a:rPr kumimoji="0" lang="ko-KR" altLang="en-US" sz="1000" b="1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조회시도</a:t>
            </a:r>
            <a:endParaRPr kumimoji="0" lang="ko-KR" altLang="en-US" sz="1000" b="1" kern="0" dirty="0">
              <a:solidFill>
                <a:srgbClr val="34649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958069" y="5470413"/>
            <a:ext cx="2754280" cy="24622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kumimoji="0" lang="ko-KR" altLang="en-US" sz="1000" b="1" kern="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</a:t>
            </a:r>
            <a:r>
              <a:rPr kumimoji="0" lang="en-US" altLang="ko-KR" sz="1000" b="1" kern="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Manager</a:t>
            </a:r>
            <a:r>
              <a:rPr kumimoji="0" lang="ko-KR" altLang="en-US" sz="1000" b="1" kern="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만든 </a:t>
            </a:r>
            <a:r>
              <a:rPr kumimoji="0" lang="en-US" altLang="ko-KR" sz="1000" b="1" kern="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 </a:t>
            </a:r>
            <a:r>
              <a:rPr kumimoji="0" lang="ko-KR" altLang="en-US" sz="1000" b="1" kern="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조회시도</a:t>
            </a:r>
            <a:endParaRPr kumimoji="0" lang="ko-KR" altLang="en-US" sz="1000" b="1" kern="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958069" y="5828972"/>
            <a:ext cx="2872902" cy="24622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kumimoji="0" lang="en-US" altLang="ko-KR" sz="1000" b="1" i="1" kern="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</a:t>
            </a:r>
            <a:r>
              <a:rPr kumimoji="0" lang="ko-KR" altLang="en-US" sz="1000" b="1" i="1" kern="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조건조회</a:t>
            </a:r>
            <a:r>
              <a:rPr kumimoji="0" lang="en-US" altLang="ko-KR" sz="1000" b="1" i="1" kern="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000" b="1" i="1" kern="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r>
              <a:rPr kumimoji="0" lang="en-US" altLang="ko-KR" sz="1000" b="1" i="1" kern="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kumimoji="0" lang="en-US" altLang="ko-KR" sz="1000" b="1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kumimoji="0" lang="ko-KR" altLang="en-US" sz="1000" b="1" kern="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생성요청</a:t>
            </a:r>
            <a:endParaRPr kumimoji="0" lang="ko-KR" altLang="en-US" sz="1000" b="1" kern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53010" y="3117188"/>
            <a:ext cx="64761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0" lang="en-US" altLang="ko-KR" sz="9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(POST) </a:t>
            </a:r>
            <a:r>
              <a:rPr kumimoji="0" lang="ko-KR" altLang="en-US" sz="9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  <a:endParaRPr lang="ko-KR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42993" y="3383905"/>
            <a:ext cx="5770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0" lang="en-US" altLang="ko-KR" sz="9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(PUT) </a:t>
            </a:r>
            <a:r>
              <a:rPr kumimoji="0" lang="ko-KR" altLang="en-US" sz="9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ko-KR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485755" y="3722812"/>
            <a:ext cx="69249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0" lang="en-US" altLang="ko-KR" sz="9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(DELTE) </a:t>
            </a:r>
            <a:r>
              <a:rPr kumimoji="0" lang="ko-KR" altLang="en-US" sz="9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ko-KR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70342" y="1916028"/>
            <a:ext cx="607539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0" lang="en-US" altLang="ko-KR" sz="9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(GET) </a:t>
            </a:r>
            <a:r>
              <a:rPr kumimoji="0" lang="ko-KR" altLang="en-US" sz="9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r>
              <a:rPr kumimoji="0" lang="en-US" altLang="ko-KR" sz="9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25986" y="2187500"/>
            <a:ext cx="56746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0" lang="en-US" altLang="ko-KR" sz="9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(GET) </a:t>
            </a:r>
            <a:r>
              <a:rPr kumimoji="0" lang="ko-KR" altLang="en-US" sz="9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ko-KR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62732" y="1881287"/>
            <a:ext cx="789461" cy="217848"/>
          </a:xfrm>
          <a:prstGeom prst="rect">
            <a:avLst/>
          </a:prstGeom>
          <a:solidFill>
            <a:srgbClr val="FFC000">
              <a:alpha val="20000"/>
            </a:srgbClr>
          </a:solidFill>
          <a:ln w="25400" cap="rnd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cxnSp>
        <p:nvCxnSpPr>
          <p:cNvPr id="11" name="꺾인 연결선 10"/>
          <p:cNvCxnSpPr>
            <a:stCxn id="76" idx="3"/>
            <a:endCxn id="78" idx="1"/>
          </p:cNvCxnSpPr>
          <p:nvPr/>
        </p:nvCxnSpPr>
        <p:spPr>
          <a:xfrm flipV="1">
            <a:off x="1774362" y="4563135"/>
            <a:ext cx="183707" cy="2234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76" idx="3"/>
            <a:endCxn id="79" idx="1"/>
          </p:cNvCxnSpPr>
          <p:nvPr/>
        </p:nvCxnSpPr>
        <p:spPr>
          <a:xfrm>
            <a:off x="1774362" y="4786575"/>
            <a:ext cx="183707" cy="11300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76" idx="3"/>
            <a:endCxn id="80" idx="1"/>
          </p:cNvCxnSpPr>
          <p:nvPr/>
        </p:nvCxnSpPr>
        <p:spPr>
          <a:xfrm>
            <a:off x="1774362" y="4786575"/>
            <a:ext cx="183707" cy="4561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76" idx="3"/>
            <a:endCxn id="81" idx="1"/>
          </p:cNvCxnSpPr>
          <p:nvPr/>
        </p:nvCxnSpPr>
        <p:spPr>
          <a:xfrm>
            <a:off x="1774362" y="4786575"/>
            <a:ext cx="183707" cy="80694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76" idx="3"/>
            <a:endCxn id="82" idx="1"/>
          </p:cNvCxnSpPr>
          <p:nvPr/>
        </p:nvCxnSpPr>
        <p:spPr>
          <a:xfrm>
            <a:off x="1774362" y="4786575"/>
            <a:ext cx="183707" cy="116550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288632" y="4115612"/>
            <a:ext cx="4601457" cy="2324944"/>
          </a:xfrm>
          <a:prstGeom prst="roundRect">
            <a:avLst>
              <a:gd name="adj" fmla="val 8597"/>
            </a:avLst>
          </a:prstGeom>
          <a:noFill/>
          <a:ln w="19050" cap="rnd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5020477" y="1658659"/>
            <a:ext cx="4601457" cy="2324944"/>
          </a:xfrm>
          <a:prstGeom prst="roundRect">
            <a:avLst>
              <a:gd name="adj" fmla="val 8597"/>
            </a:avLst>
          </a:prstGeom>
          <a:noFill/>
          <a:ln w="19050" cap="rnd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020477" y="4115611"/>
            <a:ext cx="4601457" cy="2324945"/>
          </a:xfrm>
          <a:prstGeom prst="roundRect">
            <a:avLst>
              <a:gd name="adj" fmla="val 8597"/>
            </a:avLst>
          </a:prstGeom>
          <a:noFill/>
          <a:ln w="19050" cap="rnd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406" y="2166467"/>
            <a:ext cx="2306500" cy="16494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702" y="4169924"/>
            <a:ext cx="2115503" cy="9565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405730" y="1788702"/>
            <a:ext cx="18309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ko-KR" altLang="en-US" sz="1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스펙에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대한 분석</a:t>
            </a:r>
            <a:endParaRPr lang="ko-KR" altLang="en-US" sz="1200" dirty="0"/>
          </a:p>
        </p:txBody>
      </p:sp>
      <p:sp>
        <p:nvSpPr>
          <p:cNvPr id="31" name="왼쪽 화살표 30"/>
          <p:cNvSpPr/>
          <p:nvPr/>
        </p:nvSpPr>
        <p:spPr>
          <a:xfrm>
            <a:off x="4620487" y="2605703"/>
            <a:ext cx="567321" cy="430855"/>
          </a:xfrm>
          <a:prstGeom prst="lef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52" name="왼쪽 화살표 51"/>
          <p:cNvSpPr/>
          <p:nvPr/>
        </p:nvSpPr>
        <p:spPr>
          <a:xfrm rot="16200000">
            <a:off x="1490701" y="3857272"/>
            <a:ext cx="567321" cy="430855"/>
          </a:xfrm>
          <a:prstGeom prst="lef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53" name="왼쪽 화살표 52"/>
          <p:cNvSpPr/>
          <p:nvPr/>
        </p:nvSpPr>
        <p:spPr>
          <a:xfrm rot="10800000">
            <a:off x="4620487" y="4952794"/>
            <a:ext cx="567321" cy="430855"/>
          </a:xfrm>
          <a:prstGeom prst="lef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50" y="4170622"/>
            <a:ext cx="1878208" cy="5156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420" y="4711021"/>
            <a:ext cx="1877716" cy="5432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1781976" y="6163557"/>
            <a:ext cx="1524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케이스 도출</a:t>
            </a:r>
            <a:endParaRPr lang="ko-KR" altLang="en-US" sz="1200" dirty="0"/>
          </a:p>
        </p:txBody>
      </p:sp>
      <p:sp>
        <p:nvSpPr>
          <p:cNvPr id="58" name="직사각형 57"/>
          <p:cNvSpPr/>
          <p:nvPr/>
        </p:nvSpPr>
        <p:spPr>
          <a:xfrm>
            <a:off x="6759101" y="6173722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수행</a:t>
            </a:r>
            <a:endParaRPr lang="ko-KR" altLang="en-US" sz="1200" dirty="0"/>
          </a:p>
        </p:txBody>
      </p:sp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420" y="5278084"/>
            <a:ext cx="1865986" cy="8704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699" y="5175597"/>
            <a:ext cx="2094506" cy="9729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217" y="1439006"/>
            <a:ext cx="7531428" cy="4567612"/>
          </a:xfrm>
          <a:prstGeom prst="rect">
            <a:avLst/>
          </a:prstGeom>
          <a:noFill/>
          <a:ln w="50800">
            <a:solidFill>
              <a:srgbClr val="FFFF00">
                <a:alpha val="30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28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0" y="385731"/>
            <a:ext cx="9905999" cy="964367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7854">
              <a:lnSpc>
                <a:spcPts val="3400"/>
              </a:lnSpc>
              <a:buSzPct val="120000"/>
              <a:defRPr/>
            </a:pPr>
            <a:r>
              <a:rPr lang="en-US" altLang="ko-KR" sz="3200" b="1" dirty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Jenkins </a:t>
            </a:r>
            <a:r>
              <a:rPr lang="ko-KR" altLang="en-US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테스트 </a:t>
            </a:r>
            <a:r>
              <a:rPr lang="ko-KR" altLang="en-US" sz="3200" b="1" dirty="0" err="1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빌드</a:t>
            </a:r>
            <a:r>
              <a:rPr lang="ko-KR" altLang="en-US" sz="3200" b="1" dirty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 </a:t>
            </a:r>
            <a:r>
              <a:rPr lang="ko-KR" altLang="en-US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설정 </a:t>
            </a:r>
            <a:r>
              <a:rPr lang="en-US" altLang="ko-KR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1/2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1439917" y="1220646"/>
            <a:ext cx="6747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90161" y="1484189"/>
            <a:ext cx="4805624" cy="43152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. </a:t>
            </a:r>
            <a:r>
              <a:rPr lang="ko-KR" altLang="en-US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목적</a:t>
            </a:r>
            <a:endParaRPr lang="en-US" altLang="ko-KR" sz="14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 - Jenkins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와 스크립트를 이용하여 테스트 수행을 자동화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-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테스트 커버리지 등을 측정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. </a:t>
            </a:r>
            <a:r>
              <a:rPr lang="ko-KR" altLang="en-US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작성내용</a:t>
            </a:r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(</a:t>
            </a:r>
            <a:r>
              <a:rPr lang="ko-KR" altLang="en-US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항목</a:t>
            </a:r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(1)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개발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빌드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및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JUnit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테스트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테스트 커버리지 측정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- (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완료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b="1" strike="sngStrike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(</a:t>
            </a:r>
            <a:r>
              <a:rPr lang="en-US" altLang="ko-KR" sz="1200" b="1" strike="sngStrike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2) </a:t>
            </a:r>
            <a:r>
              <a:rPr lang="en-US" altLang="ko-KR" sz="1200" b="1" strike="sngStrike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jenkins</a:t>
            </a:r>
            <a:r>
              <a:rPr lang="en-US" altLang="ko-KR" sz="1200" b="1" strike="sngStrike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ko-KR" altLang="en-US" sz="1200" b="1" strike="sngStrike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장비를 테스트용으로 사용하기 위해 </a:t>
            </a:r>
            <a:r>
              <a:rPr lang="en-US" altLang="ko-KR" sz="1200" b="1" strike="sngStrike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was </a:t>
            </a:r>
            <a:r>
              <a:rPr lang="ko-KR" altLang="en-US" sz="1200" b="1" strike="sngStrike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부트 </a:t>
            </a:r>
            <a:r>
              <a:rPr lang="ko-KR" altLang="en-US" sz="1200" b="1" strike="sngStrike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작업</a:t>
            </a:r>
            <a:endParaRPr lang="en-US" altLang="ko-KR" sz="1200" b="1" strike="sngStrike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 </a:t>
            </a:r>
            <a:r>
              <a:rPr lang="ko-KR" altLang="en-US" sz="1200" b="1" strike="sngStrike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← </a:t>
            </a:r>
            <a:r>
              <a:rPr lang="en-US" altLang="ko-KR" sz="1200" b="1" strike="sngStrike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(</a:t>
            </a:r>
            <a:r>
              <a:rPr lang="ko-KR" altLang="en-US" sz="1200" b="1" strike="sngStrike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이슈 있어서 방안 모색 중</a:t>
            </a:r>
            <a:r>
              <a:rPr lang="en-US" altLang="ko-KR" sz="1200" b="1" strike="sngStrike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)    </a:t>
            </a:r>
          </a:p>
          <a:p>
            <a:pPr>
              <a:lnSpc>
                <a:spcPct val="150000"/>
              </a:lnSpc>
            </a:pPr>
            <a:r>
              <a:rPr lang="en-US" altLang="ko-KR" sz="1200" b="1" strike="sngStrike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(</a:t>
            </a:r>
            <a:r>
              <a:rPr lang="en-US" altLang="ko-KR" sz="1200" b="1" strike="sngStrike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3) Jenkins </a:t>
            </a:r>
            <a:r>
              <a:rPr lang="ko-KR" altLang="en-US" sz="1200" b="1" strike="sngStrike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통해서 </a:t>
            </a:r>
            <a:r>
              <a:rPr lang="en-US" altLang="ko-KR" sz="1200" b="1" strike="sngStrike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heroku</a:t>
            </a:r>
            <a:r>
              <a:rPr lang="en-US" altLang="ko-KR" sz="1200" b="1" strike="sngStrike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ko-KR" altLang="en-US" sz="1200" b="1" strike="sngStrike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배포 </a:t>
            </a:r>
            <a:r>
              <a:rPr lang="ko-KR" altLang="en-US" sz="1200" b="1" strike="sngStrike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자동화</a:t>
            </a:r>
            <a:endParaRPr lang="en-US" altLang="ko-KR" sz="1200" b="1" strike="sngStrike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 </a:t>
            </a:r>
            <a:r>
              <a:rPr lang="ko-KR" altLang="en-US" sz="1200" b="1" strike="sngStrike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← </a:t>
            </a:r>
            <a:r>
              <a:rPr lang="en-US" altLang="ko-KR" sz="1200" b="1" strike="sngStrike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(needs</a:t>
            </a:r>
            <a:r>
              <a:rPr lang="ko-KR" altLang="en-US" sz="1200" b="1" strike="sngStrike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가 있는지 파악</a:t>
            </a:r>
            <a:r>
              <a:rPr lang="en-US" altLang="ko-KR" sz="1200" b="1" strike="sngStrike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) 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(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4)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Restassured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를 이용한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REST API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테스트 자동화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- (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완료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(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5) Front-end GUI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테스트 자동화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- (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완료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. </a:t>
            </a:r>
            <a:r>
              <a:rPr lang="ko-KR" altLang="en-US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상세내용 링크</a:t>
            </a:r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-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http://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10.250.46.233:9080/jenkins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 -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  <a:hlinkClick r:id="rId4"/>
              </a:rPr>
              <a:t>https://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  <a:hlinkClick r:id="rId4"/>
              </a:rPr>
              <a:t>myshare.skcc.com/pages/viewpage.action?pageId=29600539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503868" y="4671735"/>
            <a:ext cx="42671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0)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 Jenkins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접속정보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http://10.250.46.233:9080/jenkins/job/2017_01_eoe_server/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 guest / guest 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정상인 수석 개인장비로 특정 목적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시간대에만 로딩 함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매일 아침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Daily Check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00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향후 </a:t>
            </a:r>
            <a:r>
              <a:rPr lang="en-US" altLang="ko-KR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MyBuild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Master-Slave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00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504" y="1771555"/>
            <a:ext cx="3848718" cy="26553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29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9" y="1533525"/>
            <a:ext cx="4786312" cy="21901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42" y="1533526"/>
            <a:ext cx="4528624" cy="21901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9" y="3857941"/>
            <a:ext cx="4786310" cy="26541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43" y="3857941"/>
            <a:ext cx="4528624" cy="26541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0" y="385731"/>
            <a:ext cx="9905999" cy="964367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7854">
              <a:lnSpc>
                <a:spcPts val="3400"/>
              </a:lnSpc>
              <a:buSzPct val="120000"/>
              <a:defRPr/>
            </a:pPr>
            <a:r>
              <a:rPr lang="en-US" altLang="ko-KR" sz="3200" b="1" dirty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Jenkins </a:t>
            </a:r>
            <a:r>
              <a:rPr lang="ko-KR" altLang="en-US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테스트 </a:t>
            </a:r>
            <a:r>
              <a:rPr lang="ko-KR" altLang="en-US" sz="3200" b="1" dirty="0" err="1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빌드</a:t>
            </a:r>
            <a:r>
              <a:rPr lang="ko-KR" altLang="en-US" sz="3200" b="1" dirty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 </a:t>
            </a:r>
            <a:r>
              <a:rPr lang="ko-KR" altLang="en-US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설정 </a:t>
            </a:r>
            <a:r>
              <a:rPr lang="en-US" altLang="ko-KR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2/2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439917" y="1220646"/>
            <a:ext cx="6747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8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4946550" y="2008246"/>
            <a:ext cx="0" cy="3979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70266" y="578850"/>
            <a:ext cx="9009451" cy="8126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Jenkins </a:t>
            </a:r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endParaRPr lang="ko-KR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56834" y="1682243"/>
            <a:ext cx="4894289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0" lang="en-US" altLang="ko-KR" sz="1200" b="1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Job1) </a:t>
            </a:r>
            <a:r>
              <a:rPr kumimoji="0" lang="ko-KR" altLang="en-US" sz="1200" b="1" kern="0" dirty="0" err="1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서버단</a:t>
            </a:r>
            <a:r>
              <a:rPr kumimoji="0" lang="ko-KR" altLang="en-US" sz="1200" b="1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로컬</a:t>
            </a:r>
            <a:r>
              <a:rPr kumimoji="0" lang="en-US" altLang="ko-KR" sz="1200" b="1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200" b="1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  <a:r>
              <a:rPr kumimoji="0" lang="en-US" altLang="ko-KR" sz="1200" b="1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200" b="1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개발코드 컴파일</a:t>
            </a:r>
            <a:r>
              <a:rPr kumimoji="0" lang="en-US" altLang="ko-KR" sz="1200" b="1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Junit </a:t>
            </a:r>
            <a:r>
              <a:rPr kumimoji="0" lang="ko-KR" altLang="en-US" sz="1200" b="1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  <a:r>
              <a:rPr kumimoji="0" lang="en-US" altLang="ko-KR" sz="1200" b="1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200" b="1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커버리지</a:t>
            </a:r>
            <a:r>
              <a:rPr kumimoji="0" lang="en-US" altLang="ko-KR" sz="1200" b="1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539370" y="2040051"/>
            <a:ext cx="3794104" cy="1477328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프로젝트 현행화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개발코드 컴파일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코드 컴파일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실행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커버리지 측정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Jenkins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리포트 생성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73955" y="3820311"/>
            <a:ext cx="2339102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0" lang="en-US" altLang="ko-KR" sz="1200" b="1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Job2) </a:t>
            </a:r>
            <a:r>
              <a:rPr kumimoji="0" lang="ko-KR" altLang="en-US" sz="1200" b="1" kern="0" dirty="0" err="1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서버단</a:t>
            </a:r>
            <a:r>
              <a:rPr kumimoji="0" lang="ko-KR" altLang="en-US" sz="1200" b="1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1200" b="1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REST API </a:t>
            </a:r>
            <a:r>
              <a:rPr kumimoji="0" lang="ko-KR" altLang="en-US" sz="1200" b="1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9368" y="4141053"/>
            <a:ext cx="3794105" cy="1015663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프로젝트 현행화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스크립트 컴파일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실행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리포트 생성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51123" y="1682242"/>
            <a:ext cx="2097049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0" lang="en-US" altLang="ko-KR" sz="1200" b="1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Job3) GUI </a:t>
            </a:r>
            <a:r>
              <a:rPr kumimoji="0" lang="ko-KR" altLang="en-US" sz="1200" b="1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단위업무 테스트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433659" y="2040050"/>
            <a:ext cx="3794104" cy="1015663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프로젝트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현행화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 컴파일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실행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리포트 생성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5168244" y="3844163"/>
            <a:ext cx="2097049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0" lang="en-US" altLang="ko-KR" sz="1200" b="1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Job4) GUI </a:t>
            </a:r>
            <a:r>
              <a:rPr kumimoji="0" lang="ko-KR" altLang="en-US" sz="1200" b="1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헬스체크 테스트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433657" y="4164905"/>
            <a:ext cx="3794105" cy="1015663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i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프로젝트 현행화</a:t>
            </a:r>
            <a:endParaRPr lang="en-US" altLang="ko-KR" sz="1000" b="1" i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스크립트 컴파일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실행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리포트 생성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04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0" y="385731"/>
            <a:ext cx="9905999" cy="964367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7854">
              <a:lnSpc>
                <a:spcPts val="3400"/>
              </a:lnSpc>
              <a:buSzPct val="120000"/>
              <a:defRPr/>
            </a:pPr>
            <a:r>
              <a:rPr lang="ko-KR" altLang="en-US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서비스 포탈 짝</a:t>
            </a:r>
            <a:r>
              <a:rPr lang="en-US" altLang="ko-KR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 </a:t>
            </a:r>
            <a:r>
              <a:rPr lang="ko-KR" altLang="en-US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테스트</a:t>
            </a:r>
            <a:endParaRPr lang="en-US" altLang="ko-KR" sz="3200" b="1" dirty="0" smtClean="0">
              <a:solidFill>
                <a:srgbClr val="0041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 ExtraBold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1439917" y="1220646"/>
            <a:ext cx="6747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90161" y="1484190"/>
            <a:ext cx="4591440" cy="23111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. </a:t>
            </a:r>
            <a:r>
              <a:rPr lang="ko-KR" altLang="en-US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목적</a:t>
            </a:r>
            <a:endParaRPr lang="en-US" altLang="ko-KR" sz="16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-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서비스포탈 </a:t>
            </a:r>
            <a:r>
              <a:rPr lang="ko-KR" altLang="en-US" sz="16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프론트엔드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대상으로 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30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분간 개발자와 같이 테스트를 수행</a:t>
            </a:r>
            <a:endParaRPr lang="en-US" altLang="ko-KR" sz="16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-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도출한 내용은 개별 결함으로 등록하지 않고 바로 공유 및 </a:t>
            </a:r>
            <a:r>
              <a:rPr lang="ko-KR" altLang="en-US" sz="16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히스토리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페이지에 기록</a:t>
            </a:r>
            <a:endParaRPr lang="en-US" altLang="ko-KR" sz="16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. </a:t>
            </a:r>
            <a:r>
              <a:rPr lang="ko-KR" altLang="en-US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작성내용</a:t>
            </a:r>
            <a:r>
              <a:rPr lang="en-US" altLang="ko-KR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(</a:t>
            </a:r>
            <a:r>
              <a:rPr lang="ko-KR" altLang="en-US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항목</a:t>
            </a:r>
            <a:r>
              <a:rPr lang="en-US" altLang="ko-KR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 - </a:t>
            </a:r>
            <a:r>
              <a:rPr lang="ko-KR" altLang="en-US" sz="16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수행일시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, Pair,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대상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,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도출항목 기록</a:t>
            </a:r>
            <a:endParaRPr lang="en-US" altLang="ko-KR" sz="16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. </a:t>
            </a:r>
            <a:r>
              <a:rPr lang="ko-KR" altLang="en-US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상세내용 링크</a:t>
            </a:r>
            <a:endParaRPr lang="en-US" altLang="ko-KR" sz="16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  <a:hlinkClick r:id="rId3"/>
              </a:rPr>
              <a:t>  - </a:t>
            </a:r>
            <a:r>
              <a:rPr lang="en-US" altLang="ko-KR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  <a:hlinkClick r:id="rId3"/>
              </a:rPr>
              <a:t>https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  <a:hlinkClick r:id="rId3"/>
              </a:rPr>
              <a:t>://</a:t>
            </a:r>
            <a:r>
              <a:rPr lang="en-US" altLang="ko-KR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  <a:hlinkClick r:id="rId3"/>
              </a:rPr>
              <a:t>myshare.skcc.com/pages/viewpage.action?pageId=29604721</a:t>
            </a:r>
            <a:endParaRPr lang="en-US" altLang="ko-KR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321" y="1560390"/>
            <a:ext cx="2113730" cy="20176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084" y="3680643"/>
            <a:ext cx="4436802" cy="27042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657850" y="2175950"/>
            <a:ext cx="752475" cy="180120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67375" y="2483817"/>
            <a:ext cx="752475" cy="180120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94103" y="2998005"/>
            <a:ext cx="752475" cy="180120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694102" y="3212299"/>
            <a:ext cx="752475" cy="180120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524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385731"/>
            <a:ext cx="9905999" cy="964367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7854">
              <a:lnSpc>
                <a:spcPts val="3400"/>
              </a:lnSpc>
              <a:buSzPct val="120000"/>
              <a:defRPr/>
            </a:pPr>
            <a:r>
              <a:rPr lang="ko-KR" altLang="en-US" sz="3200" b="1" strike="sngStrike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눈감고 </a:t>
            </a:r>
            <a:r>
              <a:rPr lang="en-US" altLang="ko-KR" sz="3200" b="1" strike="sngStrike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SDET </a:t>
            </a:r>
            <a:r>
              <a:rPr lang="ko-KR" altLang="en-US" sz="3200" b="1" strike="sngStrike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만지기</a:t>
            </a:r>
            <a:r>
              <a:rPr lang="en-US" altLang="ko-KR" sz="3200" b="1" strike="sngStrike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X</a:t>
            </a:r>
            <a:endParaRPr lang="en-US" altLang="ko-KR" sz="3200" b="1" strike="sngStrike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 ExtraBold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7530" y="6066261"/>
            <a:ext cx="9630938" cy="490653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EOE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제품 수행 사례를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통해 여러 다양한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SDET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프랙티스에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대한 개념 이해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571" y="1540572"/>
            <a:ext cx="6883760" cy="40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401122" y="2367772"/>
            <a:ext cx="3434576" cy="8995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rgbClr val="800000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SDET</a:t>
            </a:r>
            <a:r>
              <a:rPr lang="ko-KR" altLang="en-US" sz="2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은 </a:t>
            </a:r>
            <a:r>
              <a:rPr lang="ko-KR" altLang="en-US" sz="28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뭐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하는</a:t>
            </a:r>
            <a:r>
              <a:rPr lang="ko-KR" altLang="en-US" sz="2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endParaRPr lang="en-US" altLang="ko-KR" sz="2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사람이지</a:t>
            </a:r>
            <a:r>
              <a:rPr lang="en-US" altLang="ko-KR" sz="2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?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90654" y="2367771"/>
            <a:ext cx="8876370" cy="2798899"/>
            <a:chOff x="490654" y="2367771"/>
            <a:chExt cx="8876370" cy="2798899"/>
          </a:xfrm>
        </p:grpSpPr>
        <p:sp>
          <p:nvSpPr>
            <p:cNvPr id="5" name="직사각형 4"/>
            <p:cNvSpPr/>
            <p:nvPr/>
          </p:nvSpPr>
          <p:spPr>
            <a:xfrm>
              <a:off x="490654" y="2587078"/>
              <a:ext cx="1550019" cy="680225"/>
            </a:xfrm>
            <a:prstGeom prst="rect">
              <a:avLst/>
            </a:prstGeom>
            <a:solidFill>
              <a:schemeClr val="bg1"/>
            </a:solidFill>
            <a:ln w="25400" cap="rnd" cmpd="sng" algn="ctr">
              <a:solidFill>
                <a:schemeClr val="accent6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b="1" kern="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SDET</a:t>
              </a:r>
              <a:r>
                <a:rPr kumimoji="0" lang="ko-KR" altLang="en-US" sz="1400" b="1" kern="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예전의 </a:t>
              </a:r>
              <a:endParaRPr kumimoji="0" lang="en-US" altLang="ko-KR" sz="1400" b="1" kern="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b="1" kern="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QA</a:t>
              </a:r>
              <a:r>
                <a:rPr kumimoji="0" lang="ko-KR" altLang="en-US" sz="1400" b="1" kern="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야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154151" y="4226322"/>
              <a:ext cx="1550019" cy="724825"/>
            </a:xfrm>
            <a:prstGeom prst="rect">
              <a:avLst/>
            </a:prstGeom>
            <a:solidFill>
              <a:schemeClr val="bg1"/>
            </a:solidFill>
            <a:ln w="25400" cap="rnd" cmpd="sng" algn="ctr">
              <a:solidFill>
                <a:schemeClr val="accent6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b="1" kern="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SDET</a:t>
              </a:r>
              <a:r>
                <a:rPr kumimoji="0" lang="ko-KR" altLang="en-US" sz="1400" b="1" kern="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단위테스트 전문가야</a:t>
              </a:r>
              <a:r>
                <a:rPr kumimoji="0" lang="en-US" altLang="ko-KR" sz="1400" b="1" kern="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!!</a:t>
              </a:r>
              <a:endParaRPr kumimoji="0" lang="ko-KR" altLang="en-US" sz="1400" b="1" kern="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441580" y="2367771"/>
              <a:ext cx="1925444" cy="680225"/>
            </a:xfrm>
            <a:prstGeom prst="rect">
              <a:avLst/>
            </a:prstGeom>
            <a:solidFill>
              <a:schemeClr val="bg1"/>
            </a:solidFill>
            <a:ln w="25400" cap="rnd" cmpd="sng" algn="ctr">
              <a:solidFill>
                <a:schemeClr val="accent6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b="1" kern="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SDET</a:t>
              </a:r>
              <a:r>
                <a:rPr kumimoji="0" lang="ko-KR" altLang="en-US" sz="1400" b="1" kern="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</a:t>
              </a:r>
              <a:r>
                <a:rPr kumimoji="0" lang="en-US" altLang="ko-KR" sz="1400" b="1" kern="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GUI </a:t>
              </a:r>
              <a:r>
                <a:rPr kumimoji="0" lang="ko-KR" altLang="en-US" sz="1400" b="1" kern="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 자동화하던데</a:t>
              </a:r>
              <a:r>
                <a:rPr kumimoji="0" lang="en-US" altLang="ko-KR" sz="1400" b="1" kern="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kumimoji="0" lang="ko-KR" altLang="en-US" sz="1400" b="1" kern="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793380" y="4570069"/>
              <a:ext cx="1550019" cy="557560"/>
            </a:xfrm>
            <a:prstGeom prst="rect">
              <a:avLst/>
            </a:prstGeom>
            <a:solidFill>
              <a:schemeClr val="bg1"/>
            </a:solidFill>
            <a:ln w="25400" cap="rnd" cmpd="sng" algn="ctr">
              <a:solidFill>
                <a:schemeClr val="accent6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b="1" kern="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SDET</a:t>
              </a:r>
              <a:r>
                <a:rPr kumimoji="0" lang="ko-KR" altLang="en-US" sz="1400" b="1" kern="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</a:t>
              </a:r>
              <a:r>
                <a:rPr kumimoji="0" lang="en-US" altLang="ko-KR" sz="1400" b="1" kern="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Junit</a:t>
              </a:r>
              <a:r>
                <a:rPr kumimoji="0" lang="ko-KR" altLang="en-US" sz="1400" b="1" kern="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코드 대신 짜준대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683512" y="4609110"/>
              <a:ext cx="1550019" cy="557560"/>
            </a:xfrm>
            <a:prstGeom prst="rect">
              <a:avLst/>
            </a:prstGeom>
            <a:solidFill>
              <a:schemeClr val="bg1"/>
            </a:solidFill>
            <a:ln w="25400" cap="rnd" cmpd="sng" algn="ctr">
              <a:solidFill>
                <a:schemeClr val="accent6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b="1" kern="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SDET</a:t>
              </a:r>
              <a:r>
                <a:rPr kumimoji="0" lang="ko-KR" altLang="en-US" sz="1400" b="1" kern="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자동화 툴이라던데</a:t>
              </a:r>
              <a:r>
                <a:rPr kumimoji="0" lang="en-US" altLang="ko-KR" sz="1400" b="1" kern="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kumimoji="0" lang="ko-KR" altLang="en-US" sz="1400" b="1" kern="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820829" y="4427036"/>
              <a:ext cx="1550019" cy="557560"/>
            </a:xfrm>
            <a:prstGeom prst="rect">
              <a:avLst/>
            </a:prstGeom>
            <a:solidFill>
              <a:schemeClr val="bg1"/>
            </a:solidFill>
            <a:ln w="25400" cap="rnd" cmpd="sng" algn="ctr">
              <a:solidFill>
                <a:schemeClr val="accent6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b="1" kern="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SDET</a:t>
              </a:r>
              <a:r>
                <a:rPr kumimoji="0" lang="ko-KR" altLang="en-US" sz="1400" b="1" kern="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개발 해</a:t>
              </a:r>
              <a:endParaRPr kumimoji="0" lang="en-US" altLang="ko-KR" sz="1400" b="1" kern="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400" b="1" kern="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준다던데</a:t>
              </a:r>
              <a:r>
                <a:rPr kumimoji="0" lang="en-US" altLang="ko-KR" sz="1400" b="1" kern="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kumimoji="0" lang="ko-KR" altLang="en-US" sz="1400" b="1" kern="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016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32" y="2726399"/>
            <a:ext cx="4540898" cy="293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5025227" y="2663673"/>
            <a:ext cx="4683318" cy="12352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0" y="385731"/>
            <a:ext cx="9905999" cy="964367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7854">
              <a:lnSpc>
                <a:spcPts val="3400"/>
              </a:lnSpc>
              <a:buSzPct val="120000"/>
              <a:defRPr/>
            </a:pPr>
            <a:r>
              <a:rPr lang="en-US" altLang="ko-KR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※ Jira </a:t>
            </a:r>
            <a:r>
              <a:rPr lang="ko-KR" altLang="en-US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결함현황</a:t>
            </a:r>
            <a:r>
              <a:rPr lang="en-US" altLang="ko-KR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 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1439917" y="1220646"/>
            <a:ext cx="6747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90161" y="1484190"/>
            <a:ext cx="8792378" cy="93300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☞</a:t>
            </a:r>
            <a:r>
              <a:rPr lang="ko-KR" altLang="en-US" sz="12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기본적으로 제품의 목표 품질 수준은 높지 않아 제한적으로 테스트 수행 및 결함 관리 함</a:t>
            </a:r>
            <a:endParaRPr lang="en-US" altLang="ko-KR" sz="120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☞ </a:t>
            </a:r>
            <a:r>
              <a:rPr lang="ko-KR" altLang="en-US" sz="12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같이 확인하는 과정</a:t>
            </a:r>
            <a:r>
              <a:rPr lang="en-US" altLang="ko-KR" sz="12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(</a:t>
            </a:r>
            <a:r>
              <a:rPr lang="ko-KR" altLang="en-US" sz="12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짝 테스트</a:t>
            </a:r>
            <a:r>
              <a:rPr lang="en-US" altLang="ko-KR" sz="12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, </a:t>
            </a:r>
            <a:r>
              <a:rPr lang="ko-KR" altLang="en-US" sz="12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코드레벨 </a:t>
            </a:r>
            <a:r>
              <a:rPr lang="en-US" altLang="ko-KR" sz="12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Pair </a:t>
            </a:r>
            <a:r>
              <a:rPr lang="ko-KR" altLang="en-US" sz="12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확인</a:t>
            </a:r>
            <a:r>
              <a:rPr lang="en-US" altLang="ko-KR" sz="12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)</a:t>
            </a:r>
            <a:r>
              <a:rPr lang="ko-KR" altLang="en-US" sz="12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에서</a:t>
            </a:r>
            <a:r>
              <a:rPr lang="en-US" altLang="ko-KR" sz="12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ko-KR" altLang="en-US" sz="120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같이 확인한 건은 결함관리 시스템에 등록되어 있지 않은 경우가 많음</a:t>
            </a:r>
            <a:endParaRPr lang="en-US" altLang="ko-KR" sz="120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68569" y="2370772"/>
            <a:ext cx="3279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[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각 영역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/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심각도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(Priority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차용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)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별 결함현황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]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124289" y="2652430"/>
            <a:ext cx="427415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Junit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결함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Example )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tenantService.createTenant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호출하면 코드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스샷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#2)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tenantRepository.save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두 번 수행하는데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JUnit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상에서는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번만 호출되어야 한다는 검증을 수행하여 테스트 실패하고 있음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2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호출 확인되도록 수정하거나 해당 검증 생략 필요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025227" y="3961050"/>
            <a:ext cx="4683318" cy="124967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24289" y="3934166"/>
            <a:ext cx="427415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REST API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결함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Example 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UpdateApplicationTest.java &gt;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testUpdateApplication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요청정보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"/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/applications/own/\{id}", "PUT"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Update Application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입력하지 않은 값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(null)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대해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null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update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됨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25227" y="5274331"/>
            <a:ext cx="4683318" cy="122756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124289" y="5255398"/>
            <a:ext cx="427415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GUI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결함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Example 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EndUser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상세보기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Users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목록조회에서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건 클릭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EndUser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상세보기에서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EndUser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최종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수정일이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End User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'Accessed Date'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표시됨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항목명을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목록조회 항목명과 일치시켜야 할 것으로 보임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267810" y="2370771"/>
            <a:ext cx="2105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[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각 영역별 결함 </a:t>
            </a:r>
            <a:r>
              <a:rPr lang="en-US" altLang="ko-KR" sz="1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Example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]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92050" y="5193323"/>
            <a:ext cx="971726" cy="213571"/>
          </a:xfrm>
          <a:prstGeom prst="roundRect">
            <a:avLst/>
          </a:prstGeom>
          <a:noFill/>
          <a:ln w="12700" cap="rnd" cmpd="sng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922742" y="5494340"/>
            <a:ext cx="201547" cy="18399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rnd" cmpd="sng" algn="ctr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924453" y="4198732"/>
            <a:ext cx="201547" cy="18399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rnd" cmpd="sng" algn="ctr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924067" y="2883552"/>
            <a:ext cx="201547" cy="18399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rnd" cmpd="sng" algn="ctr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747980" y="5193323"/>
            <a:ext cx="701023" cy="213571"/>
          </a:xfrm>
          <a:prstGeom prst="roundRect">
            <a:avLst/>
          </a:prstGeom>
          <a:noFill/>
          <a:ln w="12700" cap="rnd" cmpd="sng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687560" y="5193322"/>
            <a:ext cx="874627" cy="213571"/>
          </a:xfrm>
          <a:prstGeom prst="roundRect">
            <a:avLst/>
          </a:prstGeom>
          <a:noFill/>
          <a:ln w="12700" cap="rnd" cmpd="sng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cxnSp>
        <p:nvCxnSpPr>
          <p:cNvPr id="17" name="꺾인 연결선 16"/>
          <p:cNvCxnSpPr>
            <a:stCxn id="37" idx="2"/>
            <a:endCxn id="14" idx="2"/>
          </p:cNvCxnSpPr>
          <p:nvPr/>
        </p:nvCxnSpPr>
        <p:spPr>
          <a:xfrm rot="16200000" flipH="1">
            <a:off x="3934086" y="4597681"/>
            <a:ext cx="179444" cy="1797868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36" idx="0"/>
            <a:endCxn id="32" idx="2"/>
          </p:cNvCxnSpPr>
          <p:nvPr/>
        </p:nvCxnSpPr>
        <p:spPr>
          <a:xfrm rot="5400000" flipH="1" flipV="1">
            <a:off x="3060175" y="3329046"/>
            <a:ext cx="902594" cy="2825961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28" idx="0"/>
            <a:endCxn id="33" idx="2"/>
          </p:cNvCxnSpPr>
          <p:nvPr/>
        </p:nvCxnSpPr>
        <p:spPr>
          <a:xfrm rot="5400000" flipH="1" flipV="1">
            <a:off x="1892103" y="2161359"/>
            <a:ext cx="2217774" cy="3846154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82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405" y="4178705"/>
            <a:ext cx="2393545" cy="23935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897" y="4172727"/>
            <a:ext cx="2346209" cy="2450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아래로 구부러진 화살표 3"/>
          <p:cNvSpPr/>
          <p:nvPr/>
        </p:nvSpPr>
        <p:spPr>
          <a:xfrm>
            <a:off x="6695716" y="4692192"/>
            <a:ext cx="1396593" cy="451307"/>
          </a:xfrm>
          <a:prstGeom prst="curvedDownArrow">
            <a:avLst/>
          </a:prstGeom>
          <a:solidFill>
            <a:schemeClr val="bg1"/>
          </a:solidFill>
          <a:ln w="111125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24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0" y="385731"/>
            <a:ext cx="9905999" cy="964367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7854">
              <a:lnSpc>
                <a:spcPts val="3400"/>
              </a:lnSpc>
              <a:buSzPct val="120000"/>
              <a:defRPr/>
            </a:pPr>
            <a:r>
              <a:rPr lang="ko-KR" altLang="en-US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서비스 포탈 </a:t>
            </a:r>
            <a:r>
              <a:rPr lang="en-US" altLang="ko-KR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GUI </a:t>
            </a:r>
            <a:r>
              <a:rPr lang="ko-KR" altLang="en-US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테스트 자동화</a:t>
            </a:r>
            <a:endParaRPr lang="en-US" altLang="ko-KR" sz="3200" b="1" dirty="0" smtClean="0">
              <a:solidFill>
                <a:srgbClr val="0041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 ExtraBold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1439917" y="1220646"/>
            <a:ext cx="6747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90161" y="1484190"/>
            <a:ext cx="4667640" cy="23111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. </a:t>
            </a:r>
            <a:r>
              <a:rPr lang="ko-KR" altLang="en-US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목적</a:t>
            </a:r>
            <a:endParaRPr lang="en-US" altLang="ko-KR" sz="16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-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반복적이고 주요한 </a:t>
            </a: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워크플로우에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대해 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Selenium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을 이용하여 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GUI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테스트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자동화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구축</a:t>
            </a:r>
            <a:endParaRPr lang="en-US" altLang="ko-KR" sz="16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. </a:t>
            </a:r>
            <a:r>
              <a:rPr lang="ko-KR" altLang="en-US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작성내용</a:t>
            </a:r>
            <a:r>
              <a:rPr lang="en-US" altLang="ko-KR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(</a:t>
            </a:r>
            <a:r>
              <a:rPr lang="ko-KR" altLang="en-US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항목</a:t>
            </a:r>
            <a:r>
              <a:rPr lang="en-US" altLang="ko-KR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 -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각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기능별 상세 테스트 케이스 및 코드</a:t>
            </a:r>
            <a:endParaRPr lang="en-US" altLang="ko-KR" sz="16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-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각 기능의 기본흐름을 연동하여 작성한 통합 테스트</a:t>
            </a:r>
            <a:endParaRPr lang="en-US" altLang="ko-KR" sz="16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. </a:t>
            </a:r>
            <a:r>
              <a:rPr lang="ko-KR" altLang="en-US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상세내용 링크</a:t>
            </a:r>
            <a:endParaRPr lang="en-US" altLang="ko-KR" sz="16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en-US" altLang="ko-KR" sz="10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en-US" altLang="ko-KR" sz="10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- https://myshare.skcc.com/pages/viewpage.action?pageId=29607376</a:t>
            </a:r>
            <a:endParaRPr lang="en-US" altLang="ko-KR" sz="10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en-US" altLang="ko-KR" sz="10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en-US" altLang="ko-KR" sz="10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- http://mygit.skcc.com/projects/DEP/repos/eoe-test-gui/browse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450" y="1522291"/>
            <a:ext cx="4110050" cy="2311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860374" y="4553694"/>
            <a:ext cx="11079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이클립스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위로 구부러진 화살표 4"/>
          <p:cNvSpPr/>
          <p:nvPr/>
        </p:nvSpPr>
        <p:spPr>
          <a:xfrm>
            <a:off x="6695716" y="5635912"/>
            <a:ext cx="1396593" cy="412463"/>
          </a:xfrm>
          <a:prstGeom prst="curvedUpArrow">
            <a:avLst/>
          </a:prstGeom>
          <a:solidFill>
            <a:schemeClr val="bg1"/>
          </a:solidFill>
          <a:ln w="111125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24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5625" y="5797837"/>
            <a:ext cx="9925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Jenkins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94709" y="3906229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작성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8350779" y="3906229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실행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6938003" y="390622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실행방법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0" y="6583970"/>
            <a:ext cx="9906000" cy="27699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ko-KR" altLang="en-US" sz="1200" b="1" dirty="0" smtClean="0">
                <a:solidFill>
                  <a:srgbClr val="0000FF"/>
                </a:solidFill>
              </a:rPr>
              <a:t>상대적으로 </a:t>
            </a:r>
            <a:r>
              <a:rPr lang="en-US" altLang="ko-KR" sz="1200" b="1" dirty="0" err="1" smtClean="0">
                <a:solidFill>
                  <a:srgbClr val="0000FF"/>
                </a:solidFill>
              </a:rPr>
              <a:t>RoI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가 낮은 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GUI 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영역에 대해 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2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가지 관점의 자동화를 분리하여 구축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24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4874991" y="1646889"/>
            <a:ext cx="0" cy="4496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70266" y="554998"/>
            <a:ext cx="9009451" cy="82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EoE</a:t>
            </a:r>
            <a:r>
              <a:rPr lang="en-US" altLang="ko-K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대상 </a:t>
            </a:r>
            <a:r>
              <a:rPr lang="en-US" altLang="ko-K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Selenium </a:t>
            </a:r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endParaRPr lang="ko-KR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83070" y="1646889"/>
            <a:ext cx="24529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 기능별 상세 테스트</a:t>
            </a:r>
            <a:endParaRPr lang="ko-KR" altLang="en-US" sz="16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84045" y="2008604"/>
            <a:ext cx="4343784" cy="10801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양쪽 모서리가 둥근 사각형 19"/>
          <p:cNvSpPr/>
          <p:nvPr/>
        </p:nvSpPr>
        <p:spPr>
          <a:xfrm>
            <a:off x="384045" y="2008604"/>
            <a:ext cx="4343784" cy="288032"/>
          </a:xfrm>
          <a:prstGeom prst="round2SameRect">
            <a:avLst>
              <a:gd name="adj1" fmla="val 42064"/>
              <a:gd name="adj2" fmla="val 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로그인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64617" y="3321969"/>
            <a:ext cx="3412604" cy="6455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…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양쪽 모서리가 둥근 사각형 21"/>
          <p:cNvSpPr/>
          <p:nvPr/>
        </p:nvSpPr>
        <p:spPr>
          <a:xfrm>
            <a:off x="564617" y="3321968"/>
            <a:ext cx="3412604" cy="288032"/>
          </a:xfrm>
          <a:prstGeom prst="round2SameRect">
            <a:avLst>
              <a:gd name="adj1" fmla="val 42064"/>
              <a:gd name="adj2" fmla="val 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EndUserCreateTest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07007" y="4135527"/>
            <a:ext cx="3412604" cy="68302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…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>
            <a:off x="307007" y="4135527"/>
            <a:ext cx="3412604" cy="288032"/>
          </a:xfrm>
          <a:prstGeom prst="round2SameRect">
            <a:avLst>
              <a:gd name="adj1" fmla="val 42064"/>
              <a:gd name="adj2" fmla="val 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EndUserDetailTest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1380" y="4956948"/>
            <a:ext cx="3412604" cy="6746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…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>
            <a:off x="991380" y="4956948"/>
            <a:ext cx="3412604" cy="288032"/>
          </a:xfrm>
          <a:prstGeom prst="round2SameRect">
            <a:avLst>
              <a:gd name="adj1" fmla="val 42064"/>
              <a:gd name="adj2" fmla="val 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EndUserListTest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83840" y="1936596"/>
            <a:ext cx="4531612" cy="122413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55901" y="2368993"/>
            <a:ext cx="1316661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testLogin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555937" y="2374650"/>
            <a:ext cx="1454244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존재하지않는아이디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80992" y="2687198"/>
            <a:ext cx="1313180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맞지않는비밀번호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397183" y="2687198"/>
            <a:ext cx="1893467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로그인버튼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DISABLED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체크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왼쪽 화살표 31"/>
          <p:cNvSpPr/>
          <p:nvPr/>
        </p:nvSpPr>
        <p:spPr>
          <a:xfrm rot="19450708">
            <a:off x="4475697" y="1748645"/>
            <a:ext cx="468052" cy="396334"/>
          </a:xfrm>
          <a:prstGeom prst="lef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5166669" y="5627905"/>
            <a:ext cx="4322411" cy="627882"/>
          </a:xfrm>
          <a:prstGeom prst="roundRect">
            <a:avLst>
              <a:gd name="adj" fmla="val 1651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…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946756" y="1575920"/>
            <a:ext cx="26003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연동 테스트</a:t>
            </a:r>
            <a:endParaRPr lang="ko-KR" altLang="en-US" sz="1600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5212743" y="1996865"/>
            <a:ext cx="4322411" cy="3347227"/>
          </a:xfrm>
          <a:prstGeom prst="roundRect">
            <a:avLst>
              <a:gd name="adj" fmla="val 512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양쪽 모서리가 둥근 사각형 36"/>
          <p:cNvSpPr/>
          <p:nvPr/>
        </p:nvSpPr>
        <p:spPr>
          <a:xfrm>
            <a:off x="5212743" y="1996865"/>
            <a:ext cx="4322411" cy="288032"/>
          </a:xfrm>
          <a:prstGeom prst="round2SameRect">
            <a:avLst>
              <a:gd name="adj1" fmla="val 42064"/>
              <a:gd name="adj2" fmla="val 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기본흐름 </a:t>
            </a:r>
            <a:r>
              <a:rPr lang="en-US" altLang="ko-KR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079615" y="1923501"/>
            <a:ext cx="4533547" cy="356460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595110" y="2481670"/>
            <a:ext cx="776175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304231" y="3083161"/>
            <a:ext cx="1317990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 User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조회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04231" y="3684652"/>
            <a:ext cx="1317990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신규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481364" y="4286143"/>
            <a:ext cx="986167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5. User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518700" y="4887635"/>
            <a:ext cx="917239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04851" y="2467853"/>
            <a:ext cx="1936749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후 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logged in user id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04852" y="2727975"/>
            <a:ext cx="2193229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1.2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후 디폴트 페이지의 타이틀 확인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901989" y="3113285"/>
            <a:ext cx="2457371" cy="222505"/>
          </a:xfrm>
          <a:prstGeom prst="rect">
            <a:avLst/>
          </a:prstGeom>
          <a:solidFill>
            <a:schemeClr val="bg1"/>
          </a:solidFill>
        </p:spPr>
        <p:txBody>
          <a:bodyPr wrap="none">
            <a:no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3.1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조회된 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 count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최소한 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건 이상 검증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1824" y="3663499"/>
            <a:ext cx="1914307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strike="sngStrike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4.1 </a:t>
            </a:r>
            <a:r>
              <a:rPr lang="ko-KR" altLang="en-US" sz="800" b="1" strike="sngStrike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생성한 유저의 </a:t>
            </a:r>
            <a:r>
              <a:rPr lang="ko-KR" altLang="en-US" sz="800" b="1" strike="sngStrike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이메일로</a:t>
            </a:r>
            <a:r>
              <a:rPr lang="ko-KR" altLang="en-US" sz="800" b="1" strike="sngStrike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조건조회</a:t>
            </a:r>
            <a:endParaRPr lang="ko-KR" altLang="en-US" sz="800" b="1" strike="sng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936853" y="3952111"/>
            <a:ext cx="1402948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4.2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count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+1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검증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804851" y="4311571"/>
            <a:ext cx="1194558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5.1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건수 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-1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검증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H="1">
            <a:off x="6015537" y="2743281"/>
            <a:ext cx="1" cy="33089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43" idx="0"/>
          </p:cNvCxnSpPr>
          <p:nvPr/>
        </p:nvCxnSpPr>
        <p:spPr>
          <a:xfrm flipH="1">
            <a:off x="5963226" y="3335790"/>
            <a:ext cx="52311" cy="34886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3" idx="2"/>
            <a:endCxn id="44" idx="0"/>
          </p:cNvCxnSpPr>
          <p:nvPr/>
        </p:nvCxnSpPr>
        <p:spPr>
          <a:xfrm>
            <a:off x="5963226" y="3946262"/>
            <a:ext cx="11222" cy="33988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4" idx="2"/>
            <a:endCxn id="45" idx="0"/>
          </p:cNvCxnSpPr>
          <p:nvPr/>
        </p:nvCxnSpPr>
        <p:spPr>
          <a:xfrm>
            <a:off x="5974448" y="4547753"/>
            <a:ext cx="2872" cy="33988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39" idx="3"/>
            <a:endCxn id="46" idx="1"/>
          </p:cNvCxnSpPr>
          <p:nvPr/>
        </p:nvCxnSpPr>
        <p:spPr>
          <a:xfrm flipV="1">
            <a:off x="6371285" y="2575575"/>
            <a:ext cx="433566" cy="3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39" idx="3"/>
            <a:endCxn id="47" idx="1"/>
          </p:cNvCxnSpPr>
          <p:nvPr/>
        </p:nvCxnSpPr>
        <p:spPr>
          <a:xfrm>
            <a:off x="6371285" y="2612475"/>
            <a:ext cx="433567" cy="223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40" idx="3"/>
            <a:endCxn id="48" idx="1"/>
          </p:cNvCxnSpPr>
          <p:nvPr/>
        </p:nvCxnSpPr>
        <p:spPr>
          <a:xfrm>
            <a:off x="6622221" y="3213966"/>
            <a:ext cx="279768" cy="10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43" idx="3"/>
            <a:endCxn id="49" idx="1"/>
          </p:cNvCxnSpPr>
          <p:nvPr/>
        </p:nvCxnSpPr>
        <p:spPr>
          <a:xfrm flipV="1">
            <a:off x="6622221" y="3771221"/>
            <a:ext cx="329603" cy="44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43" idx="3"/>
            <a:endCxn id="50" idx="1"/>
          </p:cNvCxnSpPr>
          <p:nvPr/>
        </p:nvCxnSpPr>
        <p:spPr>
          <a:xfrm>
            <a:off x="6622221" y="3815457"/>
            <a:ext cx="314632" cy="244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44" idx="3"/>
            <a:endCxn id="51" idx="1"/>
          </p:cNvCxnSpPr>
          <p:nvPr/>
        </p:nvCxnSpPr>
        <p:spPr>
          <a:xfrm>
            <a:off x="6467531" y="4416948"/>
            <a:ext cx="337320" cy="2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6766112" y="4960223"/>
            <a:ext cx="1745991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7.1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최초페이지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확인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4" name="직선 연결선 63"/>
          <p:cNvCxnSpPr>
            <a:stCxn id="45" idx="3"/>
            <a:endCxn id="63" idx="1"/>
          </p:cNvCxnSpPr>
          <p:nvPr/>
        </p:nvCxnSpPr>
        <p:spPr>
          <a:xfrm>
            <a:off x="6435939" y="5018440"/>
            <a:ext cx="330173" cy="49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양쪽 모서리가 둥근 사각형 64"/>
          <p:cNvSpPr/>
          <p:nvPr/>
        </p:nvSpPr>
        <p:spPr>
          <a:xfrm>
            <a:off x="5166669" y="5607715"/>
            <a:ext cx="4322411" cy="288032"/>
          </a:xfrm>
          <a:prstGeom prst="round2SameRect">
            <a:avLst>
              <a:gd name="adj1" fmla="val 42064"/>
              <a:gd name="adj2" fmla="val 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기본흐름 </a:t>
            </a:r>
            <a:r>
              <a:rPr lang="en-US" altLang="ko-KR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…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6" name="왼쪽 화살표 65"/>
          <p:cNvSpPr/>
          <p:nvPr/>
        </p:nvSpPr>
        <p:spPr>
          <a:xfrm rot="19450708">
            <a:off x="9131124" y="1716307"/>
            <a:ext cx="468052" cy="396334"/>
          </a:xfrm>
          <a:prstGeom prst="lef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15825" y="2146707"/>
            <a:ext cx="9512693" cy="3605023"/>
            <a:chOff x="215825" y="2146707"/>
            <a:chExt cx="9512693" cy="3605023"/>
          </a:xfrm>
        </p:grpSpPr>
        <p:pic>
          <p:nvPicPr>
            <p:cNvPr id="10316" name="Picture 7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825" y="2168677"/>
              <a:ext cx="4664470" cy="3583053"/>
            </a:xfrm>
            <a:prstGeom prst="rect">
              <a:avLst/>
            </a:prstGeom>
            <a:noFill/>
            <a:ln w="38100">
              <a:solidFill>
                <a:srgbClr val="FFFF00">
                  <a:alpha val="40000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17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448" y="2146707"/>
              <a:ext cx="4784070" cy="3599110"/>
            </a:xfrm>
            <a:prstGeom prst="rect">
              <a:avLst/>
            </a:prstGeom>
            <a:noFill/>
            <a:ln w="38100">
              <a:solidFill>
                <a:srgbClr val="FFFF00">
                  <a:alpha val="40000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541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0" y="385731"/>
            <a:ext cx="9905999" cy="964367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7854">
              <a:lnSpc>
                <a:spcPts val="3400"/>
              </a:lnSpc>
              <a:buSzPct val="120000"/>
              <a:defRPr/>
            </a:pPr>
            <a:r>
              <a:rPr lang="ko-KR" altLang="en-US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수행 회고</a:t>
            </a:r>
            <a:endParaRPr lang="en-US" altLang="ko-KR" sz="3200" b="1" dirty="0" smtClean="0">
              <a:solidFill>
                <a:srgbClr val="0041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 ExtraBold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1439917" y="1220646"/>
            <a:ext cx="6747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590160" y="1484190"/>
            <a:ext cx="8858640" cy="4398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1.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개발이 어느 정도 끝나고 하는 테스트의 효과는 제한적일 수 있다 </a:t>
            </a:r>
            <a:endParaRPr lang="en-US" altLang="ko-KR" sz="16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2.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특히 </a:t>
            </a:r>
            <a:r>
              <a:rPr lang="ko-KR" altLang="en-US" sz="16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백엔드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-</a:t>
            </a:r>
            <a:r>
              <a:rPr lang="ko-KR" altLang="en-US" sz="16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프론트엔드로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나뉘어서 개발한다면 </a:t>
            </a:r>
            <a:r>
              <a:rPr lang="ko-KR" altLang="en-US" sz="16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백엔드에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대한 테스트 자동화를 </a:t>
            </a:r>
            <a:r>
              <a:rPr lang="ko-KR" altLang="en-US" sz="16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확보하는게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필요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(</a:t>
            </a:r>
            <a:r>
              <a:rPr lang="ko-KR" altLang="en-US" sz="16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프론트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ko-KR" altLang="en-US" sz="16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엔드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개발 시 이슈 많음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3. GUI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테스트 자동화는 실패하기 쉽다 </a:t>
            </a:r>
            <a:endParaRPr lang="en-US" altLang="ko-KR" sz="16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(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사례</a:t>
            </a: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1: 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테스트 대량 실패</a:t>
            </a: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-&gt;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최초보다 데이터가 늘어나서 버튼 클릭 동작 수행 시 오브젝트를 못 찾음</a:t>
            </a: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-&gt;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스크롤 다운 스크립트 추가</a:t>
            </a: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, </a:t>
            </a: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사례</a:t>
            </a: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2: 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동작과 동작 사이의 </a:t>
            </a:r>
            <a:r>
              <a:rPr lang="ko-KR" altLang="en-US" sz="11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싱크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시간이 수행 시마다 달라서 </a:t>
            </a: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synch(X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오브젝트</a:t>
            </a: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)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나</a:t>
            </a: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sleep(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몇 초</a:t>
            </a: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)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를 계속 넣어줘야 함</a:t>
            </a: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4. API </a:t>
            </a:r>
            <a:r>
              <a:rPr lang="ko-KR" altLang="en-US" sz="16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스펙의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중요성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(</a:t>
            </a:r>
            <a:r>
              <a:rPr lang="ko-KR" altLang="en-US" sz="16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프론트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ko-KR" altLang="en-US" sz="16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엔드에서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호출할 때 어려움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5.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자동화에 앞서 테스트를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,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자동화는 돌아도 결함은 여전히</a:t>
            </a:r>
            <a:endParaRPr lang="en-US" altLang="ko-KR" sz="16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6. GUI 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테스트 자동화를 동영상을 떴더니 관심이 집중되는 경향</a:t>
            </a:r>
            <a:endParaRPr lang="en-US" altLang="ko-KR" sz="16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65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0" y="385731"/>
            <a:ext cx="9905999" cy="964367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7854">
              <a:lnSpc>
                <a:spcPts val="3400"/>
              </a:lnSpc>
              <a:buSzPct val="120000"/>
              <a:defRPr/>
            </a:pPr>
            <a:r>
              <a:rPr lang="ko-KR" altLang="en-US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더 하려고 보고 있는 것</a:t>
            </a:r>
            <a:endParaRPr lang="en-US" altLang="ko-KR" sz="3200" b="1" dirty="0" smtClean="0">
              <a:solidFill>
                <a:srgbClr val="0041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 ExtraBold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1439917" y="1220646"/>
            <a:ext cx="6747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590160" y="1484190"/>
            <a:ext cx="8858640" cy="4398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1. Selenium</a:t>
            </a:r>
            <a:r>
              <a:rPr lang="ko-KR" altLang="en-US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에 </a:t>
            </a:r>
            <a:r>
              <a:rPr lang="en-US" altLang="ko-KR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Cucumber</a:t>
            </a:r>
            <a:r>
              <a:rPr lang="ko-KR" altLang="en-US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를 더해서 </a:t>
            </a:r>
            <a:r>
              <a:rPr lang="en-US" altLang="ko-KR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ATDD </a:t>
            </a:r>
            <a:r>
              <a:rPr lang="ko-KR" altLang="en-US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개념 보여주기</a:t>
            </a:r>
            <a:endParaRPr lang="en-US" altLang="ko-KR" sz="16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2. </a:t>
            </a:r>
            <a:r>
              <a:rPr lang="ko-KR" altLang="en-US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상대적으로 취약한 </a:t>
            </a:r>
            <a:r>
              <a:rPr lang="en-US" altLang="ko-KR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REST API </a:t>
            </a:r>
            <a:r>
              <a:rPr lang="ko-KR" altLang="en-US" sz="1600" b="1" dirty="0" err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스펙</a:t>
            </a:r>
            <a:r>
              <a:rPr lang="ko-KR" altLang="en-US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보완을</a:t>
            </a:r>
            <a:r>
              <a:rPr lang="en-US" altLang="ko-KR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ko-KR" altLang="en-US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위해 </a:t>
            </a:r>
            <a:r>
              <a:rPr lang="en-US" altLang="ko-KR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API </a:t>
            </a:r>
            <a:r>
              <a:rPr lang="ko-KR" altLang="en-US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테스트</a:t>
            </a:r>
            <a:r>
              <a:rPr lang="en-US" altLang="ko-KR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(</a:t>
            </a:r>
            <a:r>
              <a:rPr lang="ko-KR" altLang="en-US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코드</a:t>
            </a:r>
            <a:r>
              <a:rPr lang="en-US" altLang="ko-KR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)</a:t>
            </a:r>
            <a:r>
              <a:rPr lang="ko-KR" altLang="en-US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로부터</a:t>
            </a:r>
            <a:r>
              <a:rPr lang="en-US" altLang="ko-KR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ko-KR" altLang="en-US" sz="1600" b="1" dirty="0" err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스펙</a:t>
            </a:r>
            <a:r>
              <a:rPr lang="ko-KR" altLang="en-US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생성하기</a:t>
            </a:r>
            <a:endParaRPr lang="en-US" altLang="ko-KR" sz="16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3. </a:t>
            </a:r>
            <a:r>
              <a:rPr lang="ko-KR" altLang="en-US" sz="16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테스트 코드 </a:t>
            </a:r>
            <a:r>
              <a:rPr lang="ko-KR" altLang="en-US" sz="1600" b="1" dirty="0" err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리팩토링</a:t>
            </a:r>
            <a:endParaRPr lang="en-US" altLang="ko-KR" sz="16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34" y="2190751"/>
            <a:ext cx="2453925" cy="1733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07" y="2190748"/>
            <a:ext cx="2453930" cy="17335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6010275" y="2190751"/>
            <a:ext cx="1001090" cy="1600200"/>
          </a:xfrm>
          <a:prstGeom prst="roundRect">
            <a:avLst/>
          </a:prstGeom>
          <a:solidFill>
            <a:schemeClr val="bg1"/>
          </a:solidFill>
          <a:ln w="111125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기존 </a:t>
            </a:r>
            <a:endParaRPr kumimoji="0" lang="en-US" altLang="ko-KR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Selenium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코</a:t>
            </a:r>
            <a:r>
              <a:rPr kumimoji="0" lang="ko-KR" altLang="en-US" sz="1600" kern="0" dirty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드</a:t>
            </a: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382" y="2159228"/>
            <a:ext cx="1701821" cy="17650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8283194" y="2678641"/>
            <a:ext cx="361146" cy="365314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8166" y="1916668"/>
            <a:ext cx="23583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자연어로 테스트 시나리오를 작성</a:t>
            </a:r>
            <a:r>
              <a:rPr lang="ko-KR" altLang="en-US" sz="11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endParaRPr lang="ko-KR" altLang="en-US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3546815" y="1940406"/>
            <a:ext cx="23198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각 문장의 구현 </a:t>
            </a:r>
            <a:r>
              <a:rPr lang="ko-KR" altLang="en-US" sz="11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연결체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step 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작성</a:t>
            </a:r>
            <a:endParaRPr lang="ko-KR" altLang="en-US" sz="1100" dirty="0"/>
          </a:p>
        </p:txBody>
      </p:sp>
      <p:sp>
        <p:nvSpPr>
          <p:cNvPr id="6" name="직사각형 5"/>
          <p:cNvSpPr/>
          <p:nvPr/>
        </p:nvSpPr>
        <p:spPr>
          <a:xfrm>
            <a:off x="2859789" y="2678642"/>
            <a:ext cx="4796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+</a:t>
            </a:r>
            <a:endParaRPr lang="ko-KR" altLang="en-US" sz="3200" b="1" dirty="0"/>
          </a:p>
        </p:txBody>
      </p:sp>
      <p:sp>
        <p:nvSpPr>
          <p:cNvPr id="14" name="직사각형 13"/>
          <p:cNvSpPr/>
          <p:nvPr/>
        </p:nvSpPr>
        <p:spPr>
          <a:xfrm>
            <a:off x="7088263" y="2680758"/>
            <a:ext cx="4796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=</a:t>
            </a:r>
            <a:endParaRPr lang="ko-KR" altLang="en-US" sz="3200" b="1" dirty="0"/>
          </a:p>
        </p:txBody>
      </p:sp>
      <p:sp>
        <p:nvSpPr>
          <p:cNvPr id="15" name="직사각형 14"/>
          <p:cNvSpPr/>
          <p:nvPr/>
        </p:nvSpPr>
        <p:spPr>
          <a:xfrm>
            <a:off x="5626872" y="2678641"/>
            <a:ext cx="4796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+</a:t>
            </a:r>
            <a:endParaRPr lang="ko-KR" altLang="en-US" sz="3200" b="1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383" y="4960372"/>
            <a:ext cx="2413696" cy="585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73223" y="4526518"/>
            <a:ext cx="599715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이미 하나의 개별 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API 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테스트 클래스에 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API </a:t>
            </a:r>
            <a:r>
              <a:rPr lang="ko-KR" altLang="en-US" sz="11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스펙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정보가 모두 포함되어 있음 </a:t>
            </a:r>
            <a:endParaRPr lang="en-US" altLang="ko-KR" sz="11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r>
              <a:rPr lang="en-US" altLang="ko-KR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                   -&gt; 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이 정보를 원하는 형태로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(html, txt, 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엑셀 등등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)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로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추출하는 기능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/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툴 구현</a:t>
            </a:r>
            <a:endParaRPr lang="ko-KR" altLang="en-US" sz="1100" dirty="0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53" y="5304476"/>
            <a:ext cx="2428876" cy="241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85" y="4969897"/>
            <a:ext cx="1534209" cy="16663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53" y="5617470"/>
            <a:ext cx="3557587" cy="6812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959" y="4969897"/>
            <a:ext cx="2266950" cy="1257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53" y="4960372"/>
            <a:ext cx="2428876" cy="266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78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contourClr>
                <a:srgbClr val="E6EED6"/>
              </a:contourClr>
            </a:sp3d>
          </a:bodyPr>
          <a:lstStyle/>
          <a:p>
            <a:pPr marL="0" algn="ctr" defTabSz="762000" eaLnBrk="0" fontAlgn="auto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 smtClean="0">
              <a:ln w="11430">
                <a:noFill/>
              </a:ln>
              <a:solidFill>
                <a:schemeClr val="bg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" y="1"/>
            <a:ext cx="9905999" cy="6857999"/>
            <a:chOff x="-1091635" y="5"/>
            <a:chExt cx="18316970" cy="12680978"/>
          </a:xfrm>
        </p:grpSpPr>
        <p:cxnSp>
          <p:nvCxnSpPr>
            <p:cNvPr id="5" name="직선 연결선 4"/>
            <p:cNvCxnSpPr/>
            <p:nvPr/>
          </p:nvCxnSpPr>
          <p:spPr>
            <a:xfrm rot="5400000" flipH="1" flipV="1">
              <a:off x="-4950569" y="6340494"/>
              <a:ext cx="12680978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  <a:alpha val="3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>
              <a:stCxn id="2" idx="3"/>
            </p:cNvCxnSpPr>
            <p:nvPr/>
          </p:nvCxnSpPr>
          <p:spPr>
            <a:xfrm flipH="1" flipV="1">
              <a:off x="-1091635" y="2470056"/>
              <a:ext cx="18316970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  <a:alpha val="3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 bwMode="auto">
            <a:xfrm>
              <a:off x="1396041" y="953882"/>
              <a:ext cx="1694841" cy="1512659"/>
            </a:xfrm>
            <a:prstGeom prst="rect">
              <a:avLst/>
            </a:prstGeom>
            <a:noFill/>
            <a:ln w="25400" cap="sq" algn="ctr">
              <a:solidFill>
                <a:schemeClr val="tx1">
                  <a:lumMod val="95000"/>
                  <a:lumOff val="5000"/>
                  <a:alpha val="31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wrap="none" lIns="84533" tIns="42267" rIns="84533" bIns="42267" anchor="ctr"/>
            <a:lstStyle/>
            <a:p>
              <a:pPr indent="-6765" algn="ctr" defTabSz="846895" eaLnBrk="0" fontAlgn="auto" latinLnBrk="0" hangingPunct="0">
                <a:lnSpc>
                  <a:spcPts val="12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90000"/>
                <a:defRPr/>
              </a:pPr>
              <a:endParaRPr lang="ko-KR" altLang="en-US" sz="600" dirty="0" smtClean="0">
                <a:solidFill>
                  <a:srgbClr val="404040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617775" y="2473730"/>
              <a:ext cx="772534" cy="774191"/>
            </a:xfrm>
            <a:prstGeom prst="rect">
              <a:avLst/>
            </a:prstGeom>
            <a:noFill/>
            <a:ln w="25400" cap="sq" algn="ctr">
              <a:solidFill>
                <a:schemeClr val="tx1">
                  <a:lumMod val="95000"/>
                  <a:lumOff val="5000"/>
                  <a:alpha val="31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wrap="none" lIns="84533" tIns="42267" rIns="84533" bIns="42267" anchor="ctr"/>
            <a:lstStyle/>
            <a:p>
              <a:pPr indent="-6765" algn="ctr" defTabSz="846895" eaLnBrk="0" fontAlgn="auto" latinLnBrk="0" hangingPunct="0">
                <a:lnSpc>
                  <a:spcPts val="12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90000"/>
                <a:defRPr/>
              </a:pPr>
              <a:endParaRPr lang="ko-KR" altLang="en-US" sz="600" dirty="0" smtClean="0">
                <a:solidFill>
                  <a:srgbClr val="404040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912233" y="3043697"/>
            <a:ext cx="6081535" cy="8173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lIns="77925" tIns="38963" rIns="77925" bIns="38963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spcAft>
                <a:spcPts val="511"/>
              </a:spcAft>
            </a:pPr>
            <a:r>
              <a:rPr lang="ko-KR" altLang="en-US" sz="4800" b="1" spc="100" dirty="0" smtClean="0">
                <a:solidFill>
                  <a:schemeClr val="tx2">
                    <a:lumMod val="50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감사합니다</a:t>
            </a:r>
            <a:endParaRPr lang="en-US" altLang="ko-KR" sz="4800" b="1" spc="100" dirty="0" smtClean="0">
              <a:solidFill>
                <a:schemeClr val="tx2">
                  <a:lumMod val="50000"/>
                </a:schemeClr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741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0" y="385731"/>
            <a:ext cx="9905999" cy="964367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7854">
              <a:lnSpc>
                <a:spcPts val="3400"/>
              </a:lnSpc>
              <a:buSzPct val="120000"/>
              <a:defRPr/>
            </a:pPr>
            <a:r>
              <a:rPr lang="en-US" altLang="ko-KR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BDD-Cucumber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1439917" y="1220646"/>
            <a:ext cx="6747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39" y="2297154"/>
            <a:ext cx="3517240" cy="33478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60383" y="5754035"/>
            <a:ext cx="5193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BDD?</a:t>
            </a:r>
          </a:p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https://myshare.skcc.com/pages/viewpage.action?pageId=25852726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39" y="1538868"/>
            <a:ext cx="3517240" cy="760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340" y="1538867"/>
            <a:ext cx="5624977" cy="41060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auto">
          <a:xfrm>
            <a:off x="399708" y="1595546"/>
            <a:ext cx="4379912" cy="4994821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contourClr>
                <a:srgbClr val="E6EED6"/>
              </a:contourClr>
            </a:sp3d>
          </a:bodyPr>
          <a:lstStyle/>
          <a:p>
            <a:pPr marL="0" algn="ctr" defTabSz="762000" eaLnBrk="0" fontAlgn="auto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 smtClean="0">
              <a:ln w="11430">
                <a:noFill/>
              </a:ln>
              <a:solidFill>
                <a:schemeClr val="bg1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975" y="517006"/>
            <a:ext cx="9905999" cy="964367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7854">
              <a:lnSpc>
                <a:spcPts val="3400"/>
              </a:lnSpc>
              <a:buSzPct val="120000"/>
              <a:defRPr/>
            </a:pPr>
            <a:r>
              <a:rPr lang="en-US" altLang="ko-KR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SDET Asset</a:t>
            </a:r>
            <a:endParaRPr lang="en-US" altLang="ko-KR" sz="3200" b="1" dirty="0">
              <a:solidFill>
                <a:srgbClr val="0041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 ExtraBold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3927" y="1959520"/>
            <a:ext cx="4158451" cy="173250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marR="0" lvl="0" indent="0" algn="ctr" defTabSz="779252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Tx/>
              <a:buFontTx/>
              <a:buNone/>
              <a:tabLst/>
              <a:defRPr/>
            </a:pPr>
            <a:r>
              <a:rPr lang="en-US" altLang="ko-KR" sz="1400" dirty="0" smtClean="0">
                <a:latin typeface="Calibri" panose="020F0502020204030204" pitchFamily="34" charset="0"/>
                <a:ea typeface="+mn-ea"/>
              </a:rPr>
              <a:t>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98377" y="2101400"/>
            <a:ext cx="3982575" cy="1615827"/>
          </a:xfrm>
          <a:prstGeom prst="rect">
            <a:avLst/>
          </a:prstGeom>
        </p:spPr>
        <p:txBody>
          <a:bodyPr wrap="square" lIns="72000" anchor="t">
            <a:spAutoFit/>
          </a:bodyPr>
          <a:lstStyle/>
          <a:p>
            <a:pPr marL="92075" marR="0" lvl="0" indent="-92075" defTabSz="45720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Pct val="80000"/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SDET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이란</a:t>
            </a:r>
            <a:endParaRPr kumimoji="0" lang="en-US" altLang="ko-KR" sz="1200" kern="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Calibri" panose="020F0502020204030204" pitchFamily="34" charset="0"/>
              <a:ea typeface="+mn-ea"/>
            </a:endParaRPr>
          </a:p>
          <a:p>
            <a:pPr marL="92075" marR="0" lvl="0" indent="-92075" defTabSz="45720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Pct val="80000"/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SDET 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상세수행 </a:t>
            </a:r>
            <a:r>
              <a:rPr kumimoji="0" lang="ko-KR" altLang="en-US" sz="1200" kern="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프랙티스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 소개</a:t>
            </a:r>
            <a:endParaRPr kumimoji="0" lang="en-US" altLang="ko-KR" sz="1200" kern="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Calibri" panose="020F0502020204030204" pitchFamily="34" charset="0"/>
              <a:ea typeface="+mn-ea"/>
            </a:endParaRPr>
          </a:p>
          <a:p>
            <a:pPr marL="88900" lvl="0" defTabSz="457200" fontAlgn="auto" latinLnBrk="0">
              <a:spcBef>
                <a:spcPts val="0"/>
              </a:spcBef>
              <a:spcAft>
                <a:spcPts val="300"/>
              </a:spcAft>
              <a:buSzPct val="80000"/>
              <a:defRPr/>
            </a:pP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- 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협업 </a:t>
            </a:r>
            <a:r>
              <a:rPr kumimoji="0" lang="ko-KR" altLang="en-US" sz="1200" kern="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프랙티스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 </a:t>
            </a: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5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개</a:t>
            </a:r>
            <a:endParaRPr kumimoji="0" lang="en-US" altLang="ko-KR" sz="1200" kern="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Calibri" panose="020F0502020204030204" pitchFamily="34" charset="0"/>
              <a:ea typeface="맑은 고딕"/>
            </a:endParaRPr>
          </a:p>
          <a:p>
            <a:pPr marL="88900" lvl="0" defTabSz="457200" fontAlgn="auto" latinLnBrk="0">
              <a:spcBef>
                <a:spcPts val="0"/>
              </a:spcBef>
              <a:spcAft>
                <a:spcPts val="300"/>
              </a:spcAft>
              <a:buSzPct val="80000"/>
              <a:defRPr/>
            </a:pP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- 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기능 테스트</a:t>
            </a: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(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자동화</a:t>
            </a: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)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 </a:t>
            </a: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7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개</a:t>
            </a:r>
            <a:endParaRPr kumimoji="0" lang="en-US" altLang="ko-KR" sz="1200" kern="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Calibri" panose="020F0502020204030204" pitchFamily="34" charset="0"/>
              <a:ea typeface="맑은 고딕"/>
            </a:endParaRPr>
          </a:p>
          <a:p>
            <a:pPr marL="88900" lvl="0" defTabSz="457200" fontAlgn="auto" latinLnBrk="0">
              <a:spcBef>
                <a:spcPts val="0"/>
              </a:spcBef>
              <a:spcAft>
                <a:spcPts val="300"/>
              </a:spcAft>
              <a:buSzPct val="80000"/>
              <a:defRPr/>
            </a:pP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- </a:t>
            </a:r>
            <a:r>
              <a:rPr kumimoji="0" lang="ko-KR" altLang="en-US" sz="1200" kern="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비기능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 테스트 </a:t>
            </a: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4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개</a:t>
            </a:r>
            <a:endParaRPr kumimoji="0" lang="en-US" altLang="ko-KR" sz="1200" kern="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Calibri" panose="020F0502020204030204" pitchFamily="34" charset="0"/>
              <a:ea typeface="맑은 고딕"/>
            </a:endParaRPr>
          </a:p>
          <a:p>
            <a:pPr marL="88900" lvl="0" defTabSz="457200" fontAlgn="auto" latinLnBrk="0">
              <a:spcBef>
                <a:spcPts val="0"/>
              </a:spcBef>
              <a:spcAft>
                <a:spcPts val="300"/>
              </a:spcAft>
              <a:buSzPct val="80000"/>
              <a:defRPr/>
            </a:pP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- 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자동화 환경 구축 </a:t>
            </a: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2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개</a:t>
            </a:r>
            <a:endParaRPr kumimoji="0" lang="en-US" altLang="ko-KR" sz="1200" kern="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Calibri" panose="020F0502020204030204" pitchFamily="34" charset="0"/>
              <a:ea typeface="맑은 고딕"/>
            </a:endParaRPr>
          </a:p>
          <a:p>
            <a:pPr marL="88900" lvl="0" defTabSz="457200" fontAlgn="auto" latinLnBrk="0">
              <a:spcBef>
                <a:spcPts val="0"/>
              </a:spcBef>
              <a:spcAft>
                <a:spcPts val="300"/>
              </a:spcAft>
              <a:buSzPct val="80000"/>
              <a:defRPr/>
            </a:pP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- 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형상</a:t>
            </a: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/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버전관리 </a:t>
            </a: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2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Calibri" panose="020F0502020204030204" pitchFamily="34" charset="0"/>
                <a:ea typeface="맑은 고딕"/>
              </a:rPr>
              <a:t>개  등</a:t>
            </a:r>
            <a:endParaRPr kumimoji="0" lang="en-US" altLang="ko-KR" sz="1200" kern="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Calibri" panose="020F0502020204030204" pitchFamily="34" charset="0"/>
              <a:ea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3927" y="1721779"/>
            <a:ext cx="4158451" cy="308684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marR="0" lvl="0" indent="0" algn="ctr" defTabSz="779252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Tx/>
              <a:buFontTx/>
              <a:buNone/>
              <a:tabLst/>
              <a:defRPr/>
            </a:pPr>
            <a:r>
              <a:rPr lang="en-US" altLang="ko-KR" sz="1400" b="1" dirty="0" smtClean="0">
                <a:latin typeface="Calibri" panose="020F0502020204030204" pitchFamily="34" charset="0"/>
                <a:ea typeface="+mn-ea"/>
              </a:rPr>
              <a:t>SDET</a:t>
            </a:r>
            <a:r>
              <a:rPr lang="ko-KR" altLang="en-US" sz="1400" b="1" dirty="0" smtClean="0">
                <a:latin typeface="Calibri" panose="020F0502020204030204" pitchFamily="34" charset="0"/>
                <a:ea typeface="+mn-ea"/>
              </a:rPr>
              <a:t>에 대한 소개</a:t>
            </a:r>
            <a:endParaRPr lang="en-US" altLang="ko-KR" sz="1400" b="1" dirty="0" smtClean="0">
              <a:latin typeface="Calibri" panose="020F0502020204030204" pitchFamily="34" charset="0"/>
              <a:ea typeface="+mn-ea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5146410" y="1762812"/>
            <a:ext cx="4379912" cy="4504174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contourClr>
                <a:srgbClr val="E6EED6"/>
              </a:contourClr>
            </a:sp3d>
          </a:bodyPr>
          <a:lstStyle/>
          <a:p>
            <a:pPr marL="0" algn="ctr" defTabSz="762000" eaLnBrk="0" fontAlgn="auto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 smtClean="0">
              <a:ln w="11430">
                <a:noFill/>
              </a:ln>
              <a:solidFill>
                <a:schemeClr val="bg1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257139" y="2130668"/>
            <a:ext cx="4158451" cy="1080529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marR="0" lvl="0" indent="0" algn="ctr" defTabSz="779252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Tx/>
              <a:buFontTx/>
              <a:buNone/>
              <a:tabLst/>
              <a:defRPr/>
            </a:pPr>
            <a:r>
              <a:rPr lang="en-US" altLang="ko-KR" sz="1400" dirty="0" smtClean="0">
                <a:latin typeface="Calibri" panose="020F0502020204030204" pitchFamily="34" charset="0"/>
                <a:ea typeface="+mn-ea"/>
              </a:rPr>
              <a:t>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351589" y="2264784"/>
            <a:ext cx="3982575" cy="946413"/>
          </a:xfrm>
          <a:prstGeom prst="rect">
            <a:avLst/>
          </a:prstGeom>
        </p:spPr>
        <p:txBody>
          <a:bodyPr wrap="square" lIns="72000" anchor="t">
            <a:spAutoFit/>
          </a:bodyPr>
          <a:lstStyle/>
          <a:p>
            <a:pPr marL="92075" marR="0" lvl="0" indent="-92075" defTabSz="45720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Pct val="80000"/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(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교재</a:t>
            </a: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) 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기본교육교재</a:t>
            </a:r>
            <a:endParaRPr kumimoji="0" lang="en-US" altLang="ko-KR" sz="1200" kern="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Calibri" panose="020F0502020204030204" pitchFamily="34" charset="0"/>
              <a:ea typeface="+mn-ea"/>
            </a:endParaRPr>
          </a:p>
          <a:p>
            <a:pPr marL="92075" marR="0" lvl="0" indent="-92075" defTabSz="45720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Pct val="80000"/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(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교재</a:t>
            </a: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) 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테스트 자동화 기본 교재</a:t>
            </a:r>
            <a:endParaRPr kumimoji="0" lang="en-US" altLang="ko-KR" sz="1200" kern="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Calibri" panose="020F0502020204030204" pitchFamily="34" charset="0"/>
              <a:ea typeface="+mn-ea"/>
            </a:endParaRPr>
          </a:p>
          <a:p>
            <a:pPr marL="92075" marR="0" lvl="0" indent="-92075" defTabSz="45720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Pct val="80000"/>
              <a:buFont typeface="Arial" pitchFamily="34" charset="0"/>
              <a:buChar char="•"/>
              <a:defRPr/>
            </a:pP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교육 참조소스</a:t>
            </a: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.zip</a:t>
            </a:r>
          </a:p>
          <a:p>
            <a:pPr marL="92075" marR="0" lvl="0" indent="-92075" defTabSz="45720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Pct val="80000"/>
              <a:buFont typeface="Arial" pitchFamily="34" charset="0"/>
              <a:buChar char="•"/>
              <a:defRPr/>
            </a:pP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테스트 대상 코드</a:t>
            </a: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(</a:t>
            </a:r>
            <a:r>
              <a:rPr kumimoji="0" lang="ko-KR" altLang="en-US" sz="1200" kern="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웹프로젝트</a:t>
            </a: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)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257139" y="1905936"/>
            <a:ext cx="4158451" cy="291792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marR="0" lvl="0" indent="0" algn="ctr" defTabSz="779252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Tx/>
              <a:buFontTx/>
              <a:buNone/>
              <a:tabLst/>
              <a:defRPr/>
            </a:pPr>
            <a:r>
              <a:rPr lang="ko-KR" altLang="en-US" sz="1400" b="1" dirty="0" smtClean="0">
                <a:latin typeface="Calibri" panose="020F0502020204030204" pitchFamily="34" charset="0"/>
                <a:ea typeface="+mn-ea"/>
              </a:rPr>
              <a:t>교육 </a:t>
            </a:r>
            <a:r>
              <a:rPr lang="en-US" altLang="ko-KR" sz="1400" b="1" dirty="0" smtClean="0">
                <a:latin typeface="Calibri" panose="020F0502020204030204" pitchFamily="34" charset="0"/>
                <a:ea typeface="+mn-ea"/>
              </a:rPr>
              <a:t>Materials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270161" y="3525472"/>
            <a:ext cx="4158451" cy="87413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marR="0" lvl="0" indent="0" algn="ctr" defTabSz="779252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Tx/>
              <a:buFontTx/>
              <a:buNone/>
              <a:tabLst/>
              <a:defRPr/>
            </a:pPr>
            <a:r>
              <a:rPr lang="en-US" altLang="ko-KR" sz="1400" dirty="0" smtClean="0">
                <a:latin typeface="Calibri" panose="020F0502020204030204" pitchFamily="34" charset="0"/>
                <a:ea typeface="+mn-ea"/>
              </a:rPr>
              <a:t> 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364611" y="3659588"/>
            <a:ext cx="3982575" cy="500137"/>
          </a:xfrm>
          <a:prstGeom prst="rect">
            <a:avLst/>
          </a:prstGeom>
        </p:spPr>
        <p:txBody>
          <a:bodyPr wrap="square" lIns="72000" anchor="t">
            <a:spAutoFit/>
          </a:bodyPr>
          <a:lstStyle/>
          <a:p>
            <a:pPr marL="92075" marR="0" lvl="0" indent="-92075" defTabSz="45720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Pct val="80000"/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Rest-assured 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테스트 샘플 프로젝트</a:t>
            </a:r>
            <a:endParaRPr kumimoji="0" lang="en-US" altLang="ko-KR" sz="1200" kern="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Calibri" panose="020F0502020204030204" pitchFamily="34" charset="0"/>
              <a:ea typeface="+mn-ea"/>
            </a:endParaRPr>
          </a:p>
          <a:p>
            <a:pPr marL="92075" marR="0" lvl="0" indent="-92075" defTabSz="45720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Pct val="80000"/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Selenium 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테스트 샘플 프로젝트</a:t>
            </a:r>
            <a:endParaRPr kumimoji="0" lang="en-US" altLang="ko-KR" sz="1200" kern="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Calibri" panose="020F0502020204030204" pitchFamily="34" charset="0"/>
              <a:ea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270161" y="3300740"/>
            <a:ext cx="4158451" cy="291792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marR="0" lvl="0" indent="0" algn="ctr" defTabSz="779252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Tx/>
              <a:buFontTx/>
              <a:buNone/>
              <a:tabLst/>
              <a:defRPr/>
            </a:pPr>
            <a:r>
              <a:rPr lang="ko-KR" altLang="en-US" sz="1400" b="1" dirty="0" err="1" smtClean="0">
                <a:latin typeface="Calibri" panose="020F0502020204030204" pitchFamily="34" charset="0"/>
                <a:ea typeface="+mn-ea"/>
              </a:rPr>
              <a:t>수행프랙티스</a:t>
            </a:r>
            <a:r>
              <a:rPr lang="ko-KR" altLang="en-US" sz="1400" b="1" dirty="0" smtClean="0">
                <a:latin typeface="Calibri" panose="020F0502020204030204" pitchFamily="34" charset="0"/>
                <a:ea typeface="+mn-ea"/>
              </a:rPr>
              <a:t> 샘플</a:t>
            </a:r>
            <a:r>
              <a:rPr lang="en-US" altLang="ko-KR" sz="1400" b="1" dirty="0" smtClean="0">
                <a:latin typeface="Calibri" panose="020F0502020204030204" pitchFamily="34" charset="0"/>
                <a:ea typeface="+mn-ea"/>
              </a:rPr>
              <a:t>(</a:t>
            </a:r>
            <a:r>
              <a:rPr lang="ko-KR" altLang="en-US" sz="1400" b="1" dirty="0" smtClean="0">
                <a:latin typeface="Calibri" panose="020F0502020204030204" pitchFamily="34" charset="0"/>
                <a:ea typeface="+mn-ea"/>
              </a:rPr>
              <a:t>템플릿</a:t>
            </a:r>
            <a:r>
              <a:rPr lang="en-US" altLang="ko-KR" sz="1400" b="1" dirty="0" smtClean="0">
                <a:latin typeface="Calibri" panose="020F0502020204030204" pitchFamily="34" charset="0"/>
                <a:ea typeface="+mn-ea"/>
              </a:rPr>
              <a:t>)</a:t>
            </a:r>
            <a:r>
              <a:rPr lang="ko-KR" altLang="en-US" sz="1400" b="1" dirty="0" smtClean="0">
                <a:latin typeface="Calibri" panose="020F0502020204030204" pitchFamily="34" charset="0"/>
                <a:ea typeface="+mn-ea"/>
              </a:rPr>
              <a:t> 코드</a:t>
            </a:r>
            <a:r>
              <a:rPr lang="en-US" altLang="ko-KR" sz="1400" b="1" dirty="0" smtClean="0">
                <a:latin typeface="Calibri" panose="020F0502020204030204" pitchFamily="34" charset="0"/>
                <a:ea typeface="+mn-ea"/>
              </a:rPr>
              <a:t>)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03926" y="3996024"/>
            <a:ext cx="4158451" cy="108829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marR="0" lvl="0" indent="0" algn="ctr" defTabSz="779252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Tx/>
              <a:buFontTx/>
              <a:buNone/>
              <a:tabLst/>
              <a:defRPr/>
            </a:pPr>
            <a:r>
              <a:rPr lang="en-US" altLang="ko-KR" sz="1400" dirty="0" smtClean="0">
                <a:latin typeface="Calibri" panose="020F0502020204030204" pitchFamily="34" charset="0"/>
                <a:ea typeface="+mn-ea"/>
              </a:rPr>
              <a:t> 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98376" y="4137904"/>
            <a:ext cx="3982575" cy="946413"/>
          </a:xfrm>
          <a:prstGeom prst="rect">
            <a:avLst/>
          </a:prstGeom>
        </p:spPr>
        <p:txBody>
          <a:bodyPr wrap="square" lIns="72000" anchor="t">
            <a:spAutoFit/>
          </a:bodyPr>
          <a:lstStyle/>
          <a:p>
            <a:pPr marL="92075" marR="0" lvl="0" indent="-92075" defTabSz="45720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Pct val="80000"/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SDET 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양성방안 초안</a:t>
            </a: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(2017.03)</a:t>
            </a:r>
          </a:p>
          <a:p>
            <a:pPr marL="92075" marR="0" lvl="0" indent="-92075" defTabSz="45720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Pct val="80000"/>
              <a:buFont typeface="Arial" pitchFamily="34" charset="0"/>
              <a:buChar char="•"/>
              <a:defRPr/>
            </a:pP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기본교육</a:t>
            </a:r>
            <a:endParaRPr kumimoji="0" lang="en-US" altLang="ko-KR" sz="1200" kern="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Calibri" panose="020F0502020204030204" pitchFamily="34" charset="0"/>
              <a:ea typeface="+mn-ea"/>
            </a:endParaRPr>
          </a:p>
          <a:p>
            <a:pPr marL="92075" marR="0" lvl="0" indent="-92075" defTabSz="45720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Pct val="80000"/>
              <a:buFont typeface="Arial" pitchFamily="34" charset="0"/>
              <a:buChar char="•"/>
              <a:defRPr/>
            </a:pP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테스트 자동화 기본 교육</a:t>
            </a:r>
            <a:endParaRPr kumimoji="0" lang="en-US" altLang="ko-KR" sz="1200" kern="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Calibri" panose="020F0502020204030204" pitchFamily="34" charset="0"/>
              <a:ea typeface="+mn-ea"/>
            </a:endParaRPr>
          </a:p>
          <a:p>
            <a:pPr marL="92075" marR="0" lvl="0" indent="-92075" defTabSz="45720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Pct val="80000"/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(</a:t>
            </a:r>
            <a:r>
              <a:rPr kumimoji="0" lang="ko-KR" altLang="en-US" sz="1200" kern="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구상중</a:t>
            </a: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) 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심화 </a:t>
            </a:r>
            <a:r>
              <a:rPr kumimoji="0" lang="ko-KR" altLang="en-US" sz="1200" kern="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워크샵</a:t>
            </a:r>
            <a:endParaRPr kumimoji="0" lang="en-US" altLang="ko-KR" sz="1200" kern="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Calibri" panose="020F0502020204030204" pitchFamily="34" charset="0"/>
              <a:ea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03926" y="3758283"/>
            <a:ext cx="4158451" cy="308684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marR="0" lvl="0" indent="0" algn="ctr" defTabSz="779252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Tx/>
              <a:buFontTx/>
              <a:buNone/>
              <a:tabLst/>
              <a:defRPr/>
            </a:pPr>
            <a:r>
              <a:rPr lang="ko-KR" altLang="en-US" sz="1400" b="1" dirty="0" smtClean="0">
                <a:latin typeface="Calibri" panose="020F0502020204030204" pitchFamily="34" charset="0"/>
                <a:ea typeface="+mn-ea"/>
              </a:rPr>
              <a:t>교육 및 양성</a:t>
            </a:r>
            <a:endParaRPr lang="en-US" altLang="ko-KR" sz="1400" b="1" dirty="0" smtClean="0">
              <a:latin typeface="Calibri" panose="020F0502020204030204" pitchFamily="34" charset="0"/>
              <a:ea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10438" y="5410911"/>
            <a:ext cx="4158451" cy="108829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marR="0" lvl="0" indent="0" algn="ctr" defTabSz="779252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Tx/>
              <a:buFontTx/>
              <a:buNone/>
              <a:tabLst/>
              <a:defRPr/>
            </a:pPr>
            <a:r>
              <a:rPr lang="en-US" altLang="ko-KR" sz="1400" dirty="0" smtClean="0">
                <a:latin typeface="Calibri" panose="020F0502020204030204" pitchFamily="34" charset="0"/>
                <a:ea typeface="+mn-ea"/>
              </a:rPr>
              <a:t> 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04888" y="5552791"/>
            <a:ext cx="3982575" cy="946413"/>
          </a:xfrm>
          <a:prstGeom prst="rect">
            <a:avLst/>
          </a:prstGeom>
        </p:spPr>
        <p:txBody>
          <a:bodyPr wrap="square" lIns="72000" anchor="t">
            <a:spAutoFit/>
          </a:bodyPr>
          <a:lstStyle/>
          <a:p>
            <a:pPr marL="92075" indent="-92075" defTabSz="457200" fontAlgn="auto" latinLnBrk="0">
              <a:spcBef>
                <a:spcPts val="0"/>
              </a:spcBef>
              <a:spcAft>
                <a:spcPts val="300"/>
              </a:spcAft>
              <a:buSzPct val="80000"/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(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템플릿</a:t>
            </a: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) 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테스트 계획</a:t>
            </a: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, 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테스트 분석</a:t>
            </a: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/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설계</a:t>
            </a:r>
            <a:r>
              <a:rPr kumimoji="0" lang="en-US" altLang="ko-KR" sz="12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 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등</a:t>
            </a:r>
            <a:endParaRPr kumimoji="0" lang="en-US" altLang="ko-KR" sz="1200" kern="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Calibri" panose="020F0502020204030204" pitchFamily="34" charset="0"/>
              <a:ea typeface="+mn-ea"/>
            </a:endParaRPr>
          </a:p>
          <a:p>
            <a:pPr marL="92075" marR="0" lvl="0" indent="-92075" defTabSz="45720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Pct val="80000"/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(2016.09) </a:t>
            </a:r>
            <a:r>
              <a:rPr kumimoji="0" lang="en-US" altLang="ko-KR" sz="1200" kern="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WatzEye</a:t>
            </a: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 3.0</a:t>
            </a:r>
          </a:p>
          <a:p>
            <a:pPr marL="92075" marR="0" lvl="0" indent="-92075" defTabSz="45720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Pct val="80000"/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(2017.03) DEP 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착수</a:t>
            </a: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 </a:t>
            </a:r>
          </a:p>
          <a:p>
            <a:pPr marL="92075" marR="0" lvl="0" indent="-92075" defTabSz="45720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Pct val="80000"/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(2017.08) EOE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10438" y="5173170"/>
            <a:ext cx="4158451" cy="308684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marR="0" lvl="0" indent="0" algn="ctr" defTabSz="779252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Tx/>
              <a:buFontTx/>
              <a:buNone/>
              <a:tabLst/>
              <a:defRPr/>
            </a:pPr>
            <a:r>
              <a:rPr lang="en-US" altLang="ko-KR" sz="1400" b="1" dirty="0" smtClean="0">
                <a:latin typeface="Calibri" panose="020F0502020204030204" pitchFamily="34" charset="0"/>
                <a:ea typeface="+mn-ea"/>
              </a:rPr>
              <a:t>SDET</a:t>
            </a:r>
            <a:r>
              <a:rPr lang="ko-KR" altLang="en-US" sz="1400" b="1" dirty="0" smtClean="0">
                <a:latin typeface="Calibri" panose="020F0502020204030204" pitchFamily="34" charset="0"/>
                <a:ea typeface="+mn-ea"/>
              </a:rPr>
              <a:t> 수행사례</a:t>
            </a:r>
            <a:endParaRPr lang="en-US" altLang="ko-KR" sz="1400" b="1" dirty="0" smtClean="0">
              <a:latin typeface="Calibri" panose="020F0502020204030204" pitchFamily="34" charset="0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146410" y="1253552"/>
            <a:ext cx="437991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mygit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.skcc.com/projects/SDETSPACE/repos/test_edu_materials/browse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9707" y="1295828"/>
            <a:ext cx="450624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myshare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.skcc.com/display/SDETSPACE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263650" y="4727331"/>
            <a:ext cx="4158451" cy="1383537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marR="0" lvl="0" indent="0" algn="ctr" defTabSz="779252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Tx/>
              <a:buFontTx/>
              <a:buNone/>
              <a:tabLst/>
              <a:defRPr/>
            </a:pPr>
            <a:r>
              <a:rPr lang="en-US" altLang="ko-KR" sz="1400" dirty="0" smtClean="0">
                <a:latin typeface="Calibri" panose="020F0502020204030204" pitchFamily="34" charset="0"/>
                <a:ea typeface="+mn-ea"/>
              </a:rPr>
              <a:t>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358100" y="4861447"/>
            <a:ext cx="3982575" cy="946413"/>
          </a:xfrm>
          <a:prstGeom prst="rect">
            <a:avLst/>
          </a:prstGeom>
        </p:spPr>
        <p:txBody>
          <a:bodyPr wrap="square" lIns="72000" anchor="t">
            <a:spAutoFit/>
          </a:bodyPr>
          <a:lstStyle/>
          <a:p>
            <a:pPr marL="92075" marR="0" lvl="0" indent="-92075" defTabSz="45720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Pct val="80000"/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[EOE] test-assured 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프로젝트</a:t>
            </a:r>
            <a:endParaRPr kumimoji="0" lang="en-US" altLang="ko-KR" sz="1200" kern="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Calibri" panose="020F0502020204030204" pitchFamily="34" charset="0"/>
              <a:ea typeface="+mn-ea"/>
            </a:endParaRPr>
          </a:p>
          <a:p>
            <a:pPr marL="92075" marR="0" lvl="0" indent="-92075" defTabSz="45720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Pct val="80000"/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[EOE] test-</a:t>
            </a:r>
            <a:r>
              <a:rPr kumimoji="0" lang="en-US" altLang="ko-KR" sz="1200" kern="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gui</a:t>
            </a: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 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프로젝트</a:t>
            </a:r>
            <a:endParaRPr kumimoji="0" lang="en-US" altLang="ko-KR" sz="1200" kern="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Calibri" panose="020F0502020204030204" pitchFamily="34" charset="0"/>
              <a:ea typeface="+mn-ea"/>
            </a:endParaRPr>
          </a:p>
          <a:p>
            <a:pPr marL="92075" marR="0" lvl="0" indent="-92075" defTabSz="45720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Pct val="80000"/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[</a:t>
            </a:r>
            <a:r>
              <a:rPr kumimoji="0" lang="en-US" altLang="ko-KR" sz="1200" kern="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WatzEye</a:t>
            </a: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] 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서버 </a:t>
            </a:r>
            <a:r>
              <a:rPr kumimoji="0" lang="en-US" altLang="ko-KR" sz="1200" kern="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HTTPUnit</a:t>
            </a: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 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테스트 프로젝트</a:t>
            </a:r>
            <a:endParaRPr kumimoji="0" lang="en-US" altLang="ko-KR" sz="1200" kern="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Calibri" panose="020F0502020204030204" pitchFamily="34" charset="0"/>
              <a:ea typeface="+mn-ea"/>
            </a:endParaRPr>
          </a:p>
          <a:p>
            <a:pPr marL="92075" marR="0" lvl="0" indent="-92075" defTabSz="45720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Pct val="80000"/>
              <a:buFont typeface="Arial" pitchFamily="34" charset="0"/>
              <a:buChar char="•"/>
              <a:defRPr/>
            </a:pP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[</a:t>
            </a:r>
            <a:r>
              <a:rPr kumimoji="0" lang="en-US" altLang="ko-KR" sz="1200" kern="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WatzEye</a:t>
            </a: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] 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클라이언트 </a:t>
            </a:r>
            <a:r>
              <a:rPr kumimoji="0" lang="en-US" altLang="ko-KR" sz="1200" kern="0" dirty="0" err="1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CodedUI</a:t>
            </a:r>
            <a:r>
              <a:rPr kumimoji="0" lang="en-US" altLang="ko-KR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 </a:t>
            </a:r>
            <a:r>
              <a:rPr kumimoji="0" lang="ko-KR" altLang="en-US" sz="1200" kern="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Calibri" panose="020F0502020204030204" pitchFamily="34" charset="0"/>
                <a:ea typeface="+mn-ea"/>
              </a:rPr>
              <a:t>테스트 코드 일부</a:t>
            </a:r>
            <a:endParaRPr kumimoji="0" lang="en-US" altLang="ko-KR" sz="1200" kern="0" dirty="0" smtClean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Calibri" panose="020F0502020204030204" pitchFamily="34" charset="0"/>
              <a:ea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263650" y="4502599"/>
            <a:ext cx="4158451" cy="291792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marR="0" lvl="0" indent="0" algn="ctr" defTabSz="779252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Tx/>
              <a:buFontTx/>
              <a:buNone/>
              <a:tabLst/>
              <a:defRPr/>
            </a:pPr>
            <a:r>
              <a:rPr lang="ko-KR" altLang="en-US" sz="1400" b="1" dirty="0" smtClean="0">
                <a:latin typeface="Calibri" panose="020F0502020204030204" pitchFamily="34" charset="0"/>
                <a:ea typeface="+mn-ea"/>
              </a:rPr>
              <a:t>수행 사례별 자산</a:t>
            </a:r>
            <a:endParaRPr lang="en-US" altLang="ko-KR" sz="1400" b="1" dirty="0" smtClean="0">
              <a:latin typeface="Calibri" panose="020F0502020204030204" pitchFamily="34" charset="0"/>
              <a:ea typeface="+mn-ea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2040531" y="4485914"/>
            <a:ext cx="128244" cy="108511"/>
          </a:xfrm>
          <a:prstGeom prst="ellipse">
            <a:avLst/>
          </a:prstGeom>
          <a:solidFill>
            <a:srgbClr val="FFFFCC"/>
          </a:solidFill>
          <a:ln w="12700" cap="rnd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276976" y="2364241"/>
            <a:ext cx="128244" cy="108511"/>
          </a:xfrm>
          <a:prstGeom prst="ellipse">
            <a:avLst/>
          </a:prstGeom>
          <a:solidFill>
            <a:srgbClr val="FFFFCC"/>
          </a:solidFill>
          <a:ln w="12700" cap="rnd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276976" y="2565569"/>
            <a:ext cx="128244" cy="108511"/>
          </a:xfrm>
          <a:prstGeom prst="ellipse">
            <a:avLst/>
          </a:prstGeom>
          <a:solidFill>
            <a:srgbClr val="FFFFCC"/>
          </a:solidFill>
          <a:ln w="12700" cap="rnd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300829" y="2796077"/>
            <a:ext cx="128244" cy="108511"/>
          </a:xfrm>
          <a:prstGeom prst="ellipse">
            <a:avLst/>
          </a:prstGeom>
          <a:solidFill>
            <a:srgbClr val="FFFFCC"/>
          </a:solidFill>
          <a:ln w="12700" cap="rnd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300829" y="3018634"/>
            <a:ext cx="128244" cy="108511"/>
          </a:xfrm>
          <a:prstGeom prst="ellipse">
            <a:avLst/>
          </a:prstGeom>
          <a:solidFill>
            <a:srgbClr val="FFFFCC"/>
          </a:solidFill>
          <a:ln w="12700" cap="rnd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142945" y="3738142"/>
            <a:ext cx="128244" cy="108511"/>
          </a:xfrm>
          <a:prstGeom prst="ellipse">
            <a:avLst/>
          </a:prstGeom>
          <a:solidFill>
            <a:srgbClr val="FFFFCC"/>
          </a:solidFill>
          <a:ln w="12700" cap="rnd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150043" y="3961542"/>
            <a:ext cx="128244" cy="108511"/>
          </a:xfrm>
          <a:prstGeom prst="ellipse">
            <a:avLst/>
          </a:prstGeom>
          <a:solidFill>
            <a:srgbClr val="FFFFCC"/>
          </a:solidFill>
          <a:ln w="12700" cap="rnd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5254259" y="4975806"/>
            <a:ext cx="128244" cy="108511"/>
          </a:xfrm>
          <a:prstGeom prst="ellipse">
            <a:avLst/>
          </a:prstGeom>
          <a:solidFill>
            <a:srgbClr val="FFFFCC"/>
          </a:solidFill>
          <a:ln w="12700" cap="rnd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263933" y="5187197"/>
            <a:ext cx="128244" cy="108511"/>
          </a:xfrm>
          <a:prstGeom prst="ellipse">
            <a:avLst/>
          </a:prstGeom>
          <a:solidFill>
            <a:srgbClr val="FFFFCC"/>
          </a:solidFill>
          <a:ln w="12700" cap="rnd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5271884" y="5403197"/>
            <a:ext cx="128244" cy="108511"/>
          </a:xfrm>
          <a:prstGeom prst="ellipse">
            <a:avLst/>
          </a:prstGeom>
          <a:solidFill>
            <a:srgbClr val="FFFFCC"/>
          </a:solidFill>
          <a:ln w="12700" cap="rnd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5271884" y="5621985"/>
            <a:ext cx="128244" cy="108511"/>
          </a:xfrm>
          <a:prstGeom prst="ellipse">
            <a:avLst/>
          </a:prstGeom>
          <a:solidFill>
            <a:srgbClr val="FFFFCC"/>
          </a:solidFill>
          <a:ln w="12700" cap="rnd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3651138" y="5900801"/>
            <a:ext cx="128244" cy="108511"/>
          </a:xfrm>
          <a:prstGeom prst="ellipse">
            <a:avLst/>
          </a:prstGeom>
          <a:solidFill>
            <a:srgbClr val="FFFFCC"/>
          </a:solidFill>
          <a:ln w="12700" cap="rnd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3646517" y="6323400"/>
            <a:ext cx="128244" cy="108511"/>
          </a:xfrm>
          <a:prstGeom prst="ellipse">
            <a:avLst/>
          </a:prstGeom>
          <a:solidFill>
            <a:srgbClr val="FFFFCC"/>
          </a:solidFill>
          <a:ln w="12700" cap="rnd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cxnSp>
        <p:nvCxnSpPr>
          <p:cNvPr id="5" name="꺾인 연결선 4"/>
          <p:cNvCxnSpPr>
            <a:stCxn id="2" idx="6"/>
            <a:endCxn id="28" idx="2"/>
          </p:cNvCxnSpPr>
          <p:nvPr/>
        </p:nvCxnSpPr>
        <p:spPr>
          <a:xfrm flipV="1">
            <a:off x="2168775" y="2418497"/>
            <a:ext cx="3108201" cy="2121673"/>
          </a:xfrm>
          <a:prstGeom prst="bentConnector3">
            <a:avLst/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2" idx="6"/>
            <a:endCxn id="29" idx="2"/>
          </p:cNvCxnSpPr>
          <p:nvPr/>
        </p:nvCxnSpPr>
        <p:spPr>
          <a:xfrm flipV="1">
            <a:off x="2168775" y="2619825"/>
            <a:ext cx="3108201" cy="1920345"/>
          </a:xfrm>
          <a:prstGeom prst="bentConnector3">
            <a:avLst/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2" idx="6"/>
            <a:endCxn id="33" idx="2"/>
          </p:cNvCxnSpPr>
          <p:nvPr/>
        </p:nvCxnSpPr>
        <p:spPr>
          <a:xfrm flipV="1">
            <a:off x="2168775" y="2850333"/>
            <a:ext cx="3132054" cy="1689837"/>
          </a:xfrm>
          <a:prstGeom prst="bentConnector3">
            <a:avLst/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2" idx="6"/>
            <a:endCxn id="37" idx="2"/>
          </p:cNvCxnSpPr>
          <p:nvPr/>
        </p:nvCxnSpPr>
        <p:spPr>
          <a:xfrm flipV="1">
            <a:off x="2168775" y="3072890"/>
            <a:ext cx="3132054" cy="1467280"/>
          </a:xfrm>
          <a:prstGeom prst="bentConnector3">
            <a:avLst/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60" idx="6"/>
            <a:endCxn id="41" idx="2"/>
          </p:cNvCxnSpPr>
          <p:nvPr/>
        </p:nvCxnSpPr>
        <p:spPr>
          <a:xfrm flipV="1">
            <a:off x="3767628" y="3792398"/>
            <a:ext cx="1375317" cy="189974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/>
          <p:cNvSpPr/>
          <p:nvPr/>
        </p:nvSpPr>
        <p:spPr>
          <a:xfrm>
            <a:off x="3639384" y="5637887"/>
            <a:ext cx="128244" cy="108511"/>
          </a:xfrm>
          <a:prstGeom prst="ellipse">
            <a:avLst/>
          </a:prstGeom>
          <a:solidFill>
            <a:srgbClr val="FFFFCC"/>
          </a:solidFill>
          <a:ln w="12700" cap="rnd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cxnSp>
        <p:nvCxnSpPr>
          <p:cNvPr id="61" name="꺾인 연결선 60"/>
          <p:cNvCxnSpPr>
            <a:stCxn id="60" idx="6"/>
            <a:endCxn id="49" idx="2"/>
          </p:cNvCxnSpPr>
          <p:nvPr/>
        </p:nvCxnSpPr>
        <p:spPr>
          <a:xfrm flipV="1">
            <a:off x="3767628" y="4015798"/>
            <a:ext cx="1382415" cy="167634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4" idx="6"/>
            <a:endCxn id="52" idx="2"/>
          </p:cNvCxnSpPr>
          <p:nvPr/>
        </p:nvCxnSpPr>
        <p:spPr>
          <a:xfrm flipV="1">
            <a:off x="3779382" y="5457453"/>
            <a:ext cx="1492502" cy="49760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54" idx="6"/>
            <a:endCxn id="53" idx="2"/>
          </p:cNvCxnSpPr>
          <p:nvPr/>
        </p:nvCxnSpPr>
        <p:spPr>
          <a:xfrm flipV="1">
            <a:off x="3779382" y="5676241"/>
            <a:ext cx="1492502" cy="27881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55" idx="6"/>
            <a:endCxn id="51" idx="2"/>
          </p:cNvCxnSpPr>
          <p:nvPr/>
        </p:nvCxnSpPr>
        <p:spPr>
          <a:xfrm flipV="1">
            <a:off x="3774761" y="5241453"/>
            <a:ext cx="1489172" cy="113620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55" idx="6"/>
            <a:endCxn id="50" idx="2"/>
          </p:cNvCxnSpPr>
          <p:nvPr/>
        </p:nvCxnSpPr>
        <p:spPr>
          <a:xfrm flipV="1">
            <a:off x="3774761" y="5030062"/>
            <a:ext cx="1479498" cy="134759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2336012" y="3382589"/>
            <a:ext cx="518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kumimoji="0" lang="ko-KR" altLang="en-US" sz="1200" b="1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17768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0" y="385731"/>
            <a:ext cx="9905999" cy="964367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7854">
              <a:lnSpc>
                <a:spcPts val="3400"/>
              </a:lnSpc>
              <a:buSzPct val="120000"/>
              <a:defRPr/>
            </a:pPr>
            <a:r>
              <a:rPr lang="ko-KR" altLang="en-US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프로젝트</a:t>
            </a:r>
            <a:r>
              <a:rPr lang="en-US" altLang="ko-KR" sz="3200" b="1" dirty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?</a:t>
            </a:r>
            <a:endParaRPr lang="en-US" altLang="ko-KR" sz="3200" b="1" dirty="0" smtClean="0">
              <a:solidFill>
                <a:srgbClr val="0041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 ExtraBold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1439917" y="1220646"/>
            <a:ext cx="6747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90160" y="1484190"/>
            <a:ext cx="8764047" cy="68651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제품명 </a:t>
            </a:r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: EOE?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EOE 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자체는 수행 팀원이 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T/F 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성격으로 모여있던 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808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호를 의미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. T/F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가 중간에 해체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(?)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됨을 아쉬워하며 자체적으로 수행 아이템을 선정하고 수행하게 된 제품명으로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eoe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를 사용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. SaaS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형 사용자 인증 서비스 제품</a:t>
            </a:r>
            <a:endParaRPr lang="en-US" altLang="ko-KR" sz="12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SaaS</a:t>
            </a:r>
            <a:r>
              <a:rPr lang="ko-KR" altLang="en-US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형 사용자 인증 서비스</a:t>
            </a:r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일반적인 어플리케이션에서 반복적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, 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공통적으로 구현되는 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‘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사용자 등록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/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관리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’, ‘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로그인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’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기능들을 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SaaS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형태로 제공해 주는 서비스 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(*BaaS: Backend as a Service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의 한 구현 사례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)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수행기간 및 특이사항</a:t>
            </a:r>
            <a:endParaRPr lang="en-US" altLang="ko-KR" sz="14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. 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특이사항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: 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해당 제품은 상용화가 목적이 아닌 파트 내부 기술검토 및 수행 프로세스 경험을</a:t>
            </a:r>
            <a:endParaRPr lang="en-US" altLang="ko-KR" sz="12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쌓기 위한 목적으로 수행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. 12</a:t>
            </a:r>
            <a:r>
              <a:rPr lang="ko-KR" altLang="en-US" sz="12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워킹데이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(2017.07.24~08.09)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[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테스트 분석 및 설계 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2MD, 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서버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API </a:t>
            </a:r>
            <a:r>
              <a:rPr lang="ko-KR" altLang="en-US" sz="10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스펙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분석 및 테스트 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5MD, 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매뉴얼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테스트 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1MD, 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클라이언트 테스트 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3MD, 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자동수행 환경 구축 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0.5MD, </a:t>
            </a:r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수행내용 정리 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0.5MD = 12MD]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. 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개발이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어느 정도 진행된 후에 테스트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수행</a:t>
            </a:r>
            <a:endParaRPr lang="en-US" altLang="ko-KR" sz="12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. 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제품의 품질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/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테스트 관점 보다는 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SDET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의 각 </a:t>
            </a:r>
            <a:r>
              <a:rPr lang="ko-KR" altLang="en-US" sz="12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프랙티스를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적용해 보는 수준으로 접근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259" y="3677305"/>
            <a:ext cx="20383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359" y="4832398"/>
            <a:ext cx="20002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7737880" y="4646031"/>
            <a:ext cx="246684" cy="201765"/>
          </a:xfrm>
          <a:prstGeom prst="ellipse">
            <a:avLst/>
          </a:prstGeom>
          <a:noFill/>
          <a:ln w="25400" cap="rnd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380071" y="5202133"/>
            <a:ext cx="357809" cy="201765"/>
          </a:xfrm>
          <a:prstGeom prst="ellipse">
            <a:avLst/>
          </a:prstGeom>
          <a:noFill/>
          <a:ln w="25400" cap="rnd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372119" y="5346910"/>
            <a:ext cx="357809" cy="201765"/>
          </a:xfrm>
          <a:prstGeom prst="ellipse">
            <a:avLst/>
          </a:prstGeom>
          <a:noFill/>
          <a:ln w="25400" cap="rnd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7650220" y="4832398"/>
            <a:ext cx="1473902" cy="0"/>
          </a:xfrm>
          <a:prstGeom prst="straightConnector1">
            <a:avLst/>
          </a:prstGeom>
          <a:ln w="25400">
            <a:solidFill>
              <a:srgbClr val="FF99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7745632" y="5380045"/>
            <a:ext cx="1378490" cy="0"/>
          </a:xfrm>
          <a:prstGeom prst="straightConnector1">
            <a:avLst/>
          </a:prstGeom>
          <a:ln w="25400">
            <a:solidFill>
              <a:srgbClr val="FF9900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7745632" y="5537908"/>
            <a:ext cx="829850" cy="2816"/>
          </a:xfrm>
          <a:prstGeom prst="straightConnector1">
            <a:avLst/>
          </a:prstGeom>
          <a:ln w="25400">
            <a:solidFill>
              <a:srgbClr val="FF9900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8328798" y="5358672"/>
            <a:ext cx="246684" cy="201765"/>
          </a:xfrm>
          <a:prstGeom prst="ellipse">
            <a:avLst/>
          </a:prstGeom>
          <a:noFill/>
          <a:ln w="25400" cap="rnd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7729928" y="4546483"/>
            <a:ext cx="1381438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>
            <a:off x="7723451" y="4698883"/>
            <a:ext cx="1381438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7740684" y="4819479"/>
            <a:ext cx="1381438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7745632" y="5374574"/>
            <a:ext cx="1381438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순서도: 추출 34"/>
          <p:cNvSpPr/>
          <p:nvPr/>
        </p:nvSpPr>
        <p:spPr>
          <a:xfrm>
            <a:off x="7737681" y="4344055"/>
            <a:ext cx="238932" cy="202428"/>
          </a:xfrm>
          <a:prstGeom prst="flowChartExtract">
            <a:avLst/>
          </a:prstGeom>
          <a:noFill/>
          <a:ln w="25400" cap="rnd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46" name="순서도: 추출 45"/>
          <p:cNvSpPr/>
          <p:nvPr/>
        </p:nvSpPr>
        <p:spPr>
          <a:xfrm>
            <a:off x="8911991" y="5172146"/>
            <a:ext cx="238932" cy="202428"/>
          </a:xfrm>
          <a:prstGeom prst="flowChartExtract">
            <a:avLst/>
          </a:prstGeom>
          <a:noFill/>
          <a:ln w="25400" cap="rnd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b="1" kern="0" dirty="0" err="1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619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0" y="385731"/>
            <a:ext cx="9905999" cy="964367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7854">
              <a:lnSpc>
                <a:spcPts val="3400"/>
              </a:lnSpc>
              <a:buSzPct val="120000"/>
              <a:defRPr/>
            </a:pPr>
            <a:r>
              <a:rPr lang="ko-KR" altLang="en-US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프로젝트</a:t>
            </a:r>
            <a:r>
              <a:rPr lang="en-US" altLang="ko-KR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 </a:t>
            </a:r>
            <a:r>
              <a:rPr lang="ko-KR" altLang="en-US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구성 </a:t>
            </a:r>
            <a:r>
              <a:rPr lang="en-US" altLang="ko-KR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1/2 - </a:t>
            </a:r>
            <a:r>
              <a:rPr lang="ko-KR" altLang="en-US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업무기준</a:t>
            </a:r>
            <a:endParaRPr lang="en-US" altLang="ko-KR" sz="3200" b="1" dirty="0" smtClean="0">
              <a:solidFill>
                <a:srgbClr val="0041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 ExtraBold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1439917" y="1220646"/>
            <a:ext cx="6747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90160" y="1484190"/>
            <a:ext cx="8764047" cy="23111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업무기준</a:t>
            </a:r>
            <a:r>
              <a:rPr lang="en-US" altLang="ko-KR" sz="20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0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736427" y="2965822"/>
            <a:ext cx="2798611" cy="1164136"/>
          </a:xfrm>
          <a:prstGeom prst="roundRect">
            <a:avLst/>
          </a:prstGeom>
          <a:solidFill>
            <a:schemeClr val="bg1"/>
          </a:solidFill>
          <a:ln w="38100" cap="rnd" cmpd="sng" algn="ctr">
            <a:solidFill>
              <a:schemeClr val="bg1">
                <a:lumMod val="75000"/>
              </a:schemeClr>
            </a:solidFill>
            <a:prstDash val="sysDot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AA </a:t>
            </a:r>
            <a:r>
              <a:rPr kumimoji="0" lang="ko-KR" altLang="en-US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어플리케이션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333121" y="2794951"/>
            <a:ext cx="1634836" cy="1008594"/>
          </a:xfrm>
          <a:prstGeom prst="rect">
            <a:avLst/>
          </a:prstGeom>
          <a:solidFill>
            <a:schemeClr val="bg1"/>
          </a:solidFill>
          <a:ln w="38100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서비스 포탈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15332" y="3995678"/>
            <a:ext cx="3052625" cy="1099127"/>
          </a:xfrm>
          <a:prstGeom prst="rect">
            <a:avLst/>
          </a:prstGeom>
          <a:solidFill>
            <a:schemeClr val="bg1"/>
          </a:solidFill>
          <a:ln w="38100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사용자 관리</a:t>
            </a:r>
            <a:r>
              <a:rPr kumimoji="0" lang="en-US" altLang="ko-KR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,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인증 서비스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120357" y="2794949"/>
            <a:ext cx="817418" cy="1099127"/>
          </a:xfrm>
          <a:prstGeom prst="rect">
            <a:avLst/>
          </a:prstGeom>
          <a:solidFill>
            <a:schemeClr val="bg1"/>
          </a:solidFill>
          <a:ln w="38100" cap="rnd" cmpd="sng" algn="ctr">
            <a:solidFill>
              <a:schemeClr val="bg1">
                <a:lumMod val="75000"/>
              </a:schemeClr>
            </a:solidFill>
            <a:prstDash val="sysDot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…</a:t>
            </a: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120357" y="3995677"/>
            <a:ext cx="817418" cy="1099127"/>
          </a:xfrm>
          <a:prstGeom prst="rect">
            <a:avLst/>
          </a:prstGeom>
          <a:solidFill>
            <a:schemeClr val="bg1"/>
          </a:solidFill>
          <a:ln w="38100" cap="rnd" cmpd="sng" algn="ctr">
            <a:solidFill>
              <a:schemeClr val="bg1">
                <a:lumMod val="75000"/>
              </a:schemeClr>
            </a:solidFill>
            <a:prstDash val="sysDot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…</a:t>
            </a: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120357" y="5201024"/>
            <a:ext cx="817418" cy="422085"/>
          </a:xfrm>
          <a:prstGeom prst="rect">
            <a:avLst/>
          </a:prstGeom>
          <a:solidFill>
            <a:schemeClr val="bg1"/>
          </a:solidFill>
          <a:ln w="38100" cap="rnd" cmpd="sng" algn="ctr">
            <a:solidFill>
              <a:schemeClr val="bg1">
                <a:lumMod val="75000"/>
              </a:schemeClr>
            </a:solidFill>
            <a:prstDash val="sysDot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…</a:t>
            </a: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15332" y="5219497"/>
            <a:ext cx="3052624" cy="422085"/>
          </a:xfrm>
          <a:prstGeom prst="rect">
            <a:avLst/>
          </a:prstGeom>
          <a:solidFill>
            <a:schemeClr val="bg1"/>
          </a:solidFill>
          <a:ln w="38100" cap="rnd" cmpd="sng" algn="ctr">
            <a:solidFill>
              <a:schemeClr val="bg1">
                <a:lumMod val="75000"/>
              </a:schemeClr>
            </a:solidFill>
            <a:prstDash val="sysDot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…</a:t>
            </a: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15331" y="2794951"/>
            <a:ext cx="1334663" cy="1008594"/>
          </a:xfrm>
          <a:prstGeom prst="rect">
            <a:avLst/>
          </a:prstGeom>
          <a:solidFill>
            <a:schemeClr val="bg1"/>
          </a:solidFill>
          <a:ln w="19050" cap="rnd" cmpd="sng" algn="ctr">
            <a:solidFill>
              <a:srgbClr val="0000FF"/>
            </a:solidFill>
            <a:prstDash val="sysDot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kern="0" dirty="0" smtClean="0">
                <a:solidFill>
                  <a:srgbClr val="0000FF"/>
                </a:solidFill>
                <a:latin typeface="Calibri" panose="020F0502020204030204" pitchFamily="34" charset="0"/>
                <a:ea typeface="+mn-ea"/>
              </a:rPr>
              <a:t>GATEWAY</a:t>
            </a:r>
            <a:endParaRPr kumimoji="0" lang="ko-KR" altLang="en-US" sz="1200" kern="0" dirty="0" smtClean="0">
              <a:solidFill>
                <a:srgbClr val="0000FF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736429" y="2318326"/>
            <a:ext cx="240145" cy="147781"/>
          </a:xfrm>
          <a:prstGeom prst="ellipse">
            <a:avLst/>
          </a:prstGeom>
          <a:solidFill>
            <a:schemeClr val="bg1"/>
          </a:solidFill>
          <a:ln w="111125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5" name="사다리꼴 4"/>
          <p:cNvSpPr/>
          <p:nvPr/>
        </p:nvSpPr>
        <p:spPr>
          <a:xfrm>
            <a:off x="1736429" y="2467499"/>
            <a:ext cx="240145" cy="181944"/>
          </a:xfrm>
          <a:prstGeom prst="trapezoid">
            <a:avLst/>
          </a:prstGeom>
          <a:solidFill>
            <a:schemeClr val="bg1"/>
          </a:solidFill>
          <a:ln w="111125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57375" y="4947024"/>
            <a:ext cx="240145" cy="147781"/>
          </a:xfrm>
          <a:prstGeom prst="ellipse">
            <a:avLst/>
          </a:prstGeom>
          <a:solidFill>
            <a:schemeClr val="bg1"/>
          </a:solidFill>
          <a:ln w="111125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17" name="사다리꼴 16"/>
          <p:cNvSpPr/>
          <p:nvPr/>
        </p:nvSpPr>
        <p:spPr>
          <a:xfrm>
            <a:off x="757375" y="5096197"/>
            <a:ext cx="240145" cy="181944"/>
          </a:xfrm>
          <a:prstGeom prst="trapezoid">
            <a:avLst/>
          </a:prstGeom>
          <a:solidFill>
            <a:schemeClr val="bg1"/>
          </a:solidFill>
          <a:ln w="111125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736425" y="4386629"/>
            <a:ext cx="2798611" cy="1148077"/>
          </a:xfrm>
          <a:prstGeom prst="roundRect">
            <a:avLst/>
          </a:prstGeom>
          <a:solidFill>
            <a:schemeClr val="bg1"/>
          </a:solidFill>
          <a:ln w="38100" cap="rnd" cmpd="sng" algn="ctr">
            <a:solidFill>
              <a:schemeClr val="bg1">
                <a:lumMod val="75000"/>
              </a:schemeClr>
            </a:solidFill>
            <a:prstDash val="sysDot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BB </a:t>
            </a:r>
            <a:r>
              <a:rPr kumimoji="0" lang="ko-KR" altLang="en-US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어플리케이션</a:t>
            </a:r>
          </a:p>
        </p:txBody>
      </p:sp>
      <p:cxnSp>
        <p:nvCxnSpPr>
          <p:cNvPr id="14" name="구부러진 연결선 13"/>
          <p:cNvCxnSpPr>
            <a:stCxn id="5" idx="2"/>
            <a:endCxn id="2" idx="0"/>
          </p:cNvCxnSpPr>
          <p:nvPr/>
        </p:nvCxnSpPr>
        <p:spPr>
          <a:xfrm rot="16200000" flipH="1">
            <a:off x="2337928" y="2168016"/>
            <a:ext cx="316379" cy="1279231"/>
          </a:xfrm>
          <a:prstGeom prst="curvedConnector3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>
            <a:stCxn id="5" idx="3"/>
            <a:endCxn id="3" idx="0"/>
          </p:cNvCxnSpPr>
          <p:nvPr/>
        </p:nvCxnSpPr>
        <p:spPr>
          <a:xfrm>
            <a:off x="1953831" y="2558471"/>
            <a:ext cx="5196708" cy="236480"/>
          </a:xfrm>
          <a:prstGeom prst="curvedConnector2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>
            <a:stCxn id="17" idx="3"/>
            <a:endCxn id="2" idx="1"/>
          </p:cNvCxnSpPr>
          <p:nvPr/>
        </p:nvCxnSpPr>
        <p:spPr>
          <a:xfrm flipV="1">
            <a:off x="974777" y="3547890"/>
            <a:ext cx="761650" cy="1639279"/>
          </a:xfrm>
          <a:prstGeom prst="curvedConnector3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17" idx="3"/>
            <a:endCxn id="18" idx="1"/>
          </p:cNvCxnSpPr>
          <p:nvPr/>
        </p:nvCxnSpPr>
        <p:spPr>
          <a:xfrm flipV="1">
            <a:off x="974777" y="4960668"/>
            <a:ext cx="761648" cy="226501"/>
          </a:xfrm>
          <a:prstGeom prst="curvedConnector3">
            <a:avLst>
              <a:gd name="adj1" fmla="val 50000"/>
            </a:avLst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구부러진 연결선 29"/>
          <p:cNvCxnSpPr>
            <a:stCxn id="2" idx="3"/>
            <a:endCxn id="13" idx="1"/>
          </p:cNvCxnSpPr>
          <p:nvPr/>
        </p:nvCxnSpPr>
        <p:spPr>
          <a:xfrm flipV="1">
            <a:off x="4535038" y="3299248"/>
            <a:ext cx="380293" cy="248642"/>
          </a:xfrm>
          <a:prstGeom prst="curvedConnector3">
            <a:avLst>
              <a:gd name="adj1" fmla="val 50000"/>
            </a:avLst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>
            <a:stCxn id="18" idx="3"/>
            <a:endCxn id="13" idx="1"/>
          </p:cNvCxnSpPr>
          <p:nvPr/>
        </p:nvCxnSpPr>
        <p:spPr>
          <a:xfrm flipV="1">
            <a:off x="4535036" y="3299248"/>
            <a:ext cx="380295" cy="1661420"/>
          </a:xfrm>
          <a:prstGeom prst="curvedConnector3">
            <a:avLst>
              <a:gd name="adj1" fmla="val 50000"/>
            </a:avLst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291283" y="2677662"/>
            <a:ext cx="11304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0" lang="ko-KR" altLang="en-US" sz="800" b="1" kern="0" dirty="0" smtClean="0">
                <a:solidFill>
                  <a:srgbClr val="34649D"/>
                </a:solidFill>
                <a:latin typeface="Calibri" panose="020F0502020204030204" pitchFamily="34" charset="0"/>
                <a:ea typeface="맑은 고딕"/>
              </a:rPr>
              <a:t>어플리케이션</a:t>
            </a:r>
            <a:r>
              <a:rPr kumimoji="0" lang="en-US" altLang="ko-KR" sz="800" b="1" kern="0" dirty="0" smtClean="0">
                <a:solidFill>
                  <a:srgbClr val="34649D"/>
                </a:solidFill>
                <a:latin typeface="Calibri" panose="020F0502020204030204" pitchFamily="34" charset="0"/>
                <a:ea typeface="맑은 고딕"/>
              </a:rPr>
              <a:t> </a:t>
            </a:r>
            <a:r>
              <a:rPr kumimoji="0" lang="ko-KR" altLang="en-US" sz="800" b="1" kern="0" dirty="0" smtClean="0">
                <a:solidFill>
                  <a:srgbClr val="34649D"/>
                </a:solidFill>
                <a:latin typeface="Calibri" panose="020F0502020204030204" pitchFamily="34" charset="0"/>
                <a:ea typeface="맑은 고딕"/>
              </a:rPr>
              <a:t>관리자</a:t>
            </a:r>
            <a:endParaRPr lang="ko-KR" altLang="en-US" sz="900" b="1" dirty="0"/>
          </a:p>
        </p:txBody>
      </p:sp>
      <p:sp>
        <p:nvSpPr>
          <p:cNvPr id="38" name="직사각형 37"/>
          <p:cNvSpPr/>
          <p:nvPr/>
        </p:nvSpPr>
        <p:spPr>
          <a:xfrm>
            <a:off x="517412" y="5319262"/>
            <a:ext cx="72006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0" lang="ko-KR" altLang="en-US" sz="800" b="1" kern="0" dirty="0" smtClean="0">
                <a:solidFill>
                  <a:srgbClr val="34649D"/>
                </a:solidFill>
                <a:latin typeface="Calibri" panose="020F0502020204030204" pitchFamily="34" charset="0"/>
                <a:ea typeface="맑은 고딕"/>
              </a:rPr>
              <a:t>일반 사용자</a:t>
            </a:r>
            <a:endParaRPr lang="ko-KR" altLang="en-US" sz="900" b="1" dirty="0"/>
          </a:p>
        </p:txBody>
      </p:sp>
      <p:sp>
        <p:nvSpPr>
          <p:cNvPr id="52" name="왼쪽 화살표 51"/>
          <p:cNvSpPr/>
          <p:nvPr/>
        </p:nvSpPr>
        <p:spPr>
          <a:xfrm rot="18407878">
            <a:off x="7546667" y="2507456"/>
            <a:ext cx="310725" cy="414249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54" name="왼쪽 화살표 53"/>
          <p:cNvSpPr/>
          <p:nvPr/>
        </p:nvSpPr>
        <p:spPr>
          <a:xfrm rot="18407878">
            <a:off x="6803139" y="3836700"/>
            <a:ext cx="310725" cy="414249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761350" y="2362771"/>
            <a:ext cx="1008609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0" lang="ko-KR" altLang="en-US" sz="1200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  <a:r>
              <a:rPr kumimoji="0" lang="en-US" altLang="ko-KR" sz="1200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200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대상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045532" y="3718678"/>
            <a:ext cx="1008609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0" lang="ko-KR" altLang="en-US" sz="1200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  <a:r>
              <a:rPr kumimoji="0" lang="en-US" altLang="ko-KR" sz="1200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200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대상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738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0" y="385731"/>
            <a:ext cx="9905999" cy="964367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7854">
              <a:lnSpc>
                <a:spcPts val="3400"/>
              </a:lnSpc>
              <a:buSzPct val="120000"/>
              <a:defRPr/>
            </a:pPr>
            <a:r>
              <a:rPr lang="ko-KR" altLang="en-US" sz="3200" b="1" dirty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프로젝트</a:t>
            </a:r>
            <a:r>
              <a:rPr lang="en-US" altLang="ko-KR" sz="3200" b="1" dirty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 </a:t>
            </a:r>
            <a:r>
              <a:rPr lang="ko-KR" altLang="en-US" sz="3200" b="1" dirty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구성 </a:t>
            </a:r>
            <a:r>
              <a:rPr lang="en-US" altLang="ko-KR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2/2</a:t>
            </a:r>
            <a:r>
              <a:rPr lang="en-US" altLang="ko-KR" sz="3200" b="1" dirty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 </a:t>
            </a:r>
            <a:r>
              <a:rPr lang="en-US" altLang="ko-KR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– </a:t>
            </a:r>
            <a:r>
              <a:rPr lang="ko-KR" altLang="en-US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아키텍처 기준</a:t>
            </a:r>
            <a:endParaRPr lang="en-US" altLang="ko-KR" sz="3200" b="1" dirty="0">
              <a:solidFill>
                <a:srgbClr val="0041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 ExtraBold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1439917" y="1220646"/>
            <a:ext cx="6747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70975" y="1484190"/>
            <a:ext cx="8764047" cy="23111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아키텍처 기준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</p:txBody>
      </p:sp>
      <p:sp>
        <p:nvSpPr>
          <p:cNvPr id="2" name="원통 1"/>
          <p:cNvSpPr/>
          <p:nvPr/>
        </p:nvSpPr>
        <p:spPr>
          <a:xfrm>
            <a:off x="1588637" y="5398648"/>
            <a:ext cx="4054764" cy="701964"/>
          </a:xfrm>
          <a:prstGeom prst="can">
            <a:avLst/>
          </a:prstGeom>
          <a:solidFill>
            <a:schemeClr val="bg1"/>
          </a:solidFill>
          <a:ln w="38100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Maria DB</a:t>
            </a: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88637" y="4895267"/>
            <a:ext cx="4054764" cy="503381"/>
          </a:xfrm>
          <a:prstGeom prst="rect">
            <a:avLst/>
          </a:prstGeom>
          <a:solidFill>
            <a:schemeClr val="bg1"/>
          </a:solidFill>
          <a:ln w="38100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kern="0" dirty="0" err="1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SpringJPA</a:t>
            </a:r>
            <a:r>
              <a:rPr kumimoji="0" lang="en-US" altLang="ko-KR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::Hibernate</a:t>
            </a: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88637" y="3713008"/>
            <a:ext cx="4054764" cy="1062182"/>
          </a:xfrm>
          <a:prstGeom prst="rect">
            <a:avLst/>
          </a:prstGeom>
          <a:solidFill>
            <a:schemeClr val="bg1"/>
          </a:solidFill>
          <a:ln w="38100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altLang="ko-KR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altLang="ko-KR" sz="1600" kern="0" dirty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kern="0" dirty="0" err="1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SpringBoot</a:t>
            </a: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88637" y="4003949"/>
            <a:ext cx="4054764" cy="290946"/>
          </a:xfrm>
          <a:prstGeom prst="rect">
            <a:avLst/>
          </a:prstGeom>
          <a:solidFill>
            <a:schemeClr val="bg1"/>
          </a:solidFill>
          <a:ln w="38100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Spring </a:t>
            </a:r>
            <a:r>
              <a:rPr kumimoji="0" lang="en-US" altLang="ko-KR" sz="1600" kern="0" dirty="0" err="1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RestTemplate</a:t>
            </a: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88637" y="3713003"/>
            <a:ext cx="4054764" cy="290946"/>
          </a:xfrm>
          <a:prstGeom prst="rect">
            <a:avLst/>
          </a:prstGeom>
          <a:solidFill>
            <a:schemeClr val="bg1"/>
          </a:solidFill>
          <a:ln w="38100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Swagger</a:t>
            </a: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588637" y="2715493"/>
            <a:ext cx="2027384" cy="711200"/>
          </a:xfrm>
          <a:prstGeom prst="roundRect">
            <a:avLst/>
          </a:prstGeom>
          <a:solidFill>
            <a:schemeClr val="bg1"/>
          </a:solidFill>
          <a:ln w="38100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서비스</a:t>
            </a:r>
            <a:r>
              <a:rPr kumimoji="0" lang="en-US" altLang="ko-KR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 </a:t>
            </a:r>
            <a:r>
              <a:rPr kumimoji="0" lang="ko-KR" altLang="en-US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포탈</a:t>
            </a:r>
            <a:endParaRPr kumimoji="0" lang="en-US" altLang="ko-KR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::Angular2</a:t>
            </a: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17766" y="3426693"/>
            <a:ext cx="1625635" cy="233688"/>
          </a:xfrm>
          <a:prstGeom prst="rect">
            <a:avLst/>
          </a:prstGeom>
          <a:solidFill>
            <a:schemeClr val="bg1"/>
          </a:solidFill>
          <a:ln w="25400" cap="rnd" cmpd="sng" algn="ctr">
            <a:solidFill>
              <a:schemeClr val="bg1">
                <a:lumMod val="75000"/>
              </a:schemeClr>
            </a:solidFill>
            <a:prstDash val="sysDot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i="1" kern="0" dirty="0" err="1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ToDo</a:t>
            </a:r>
            <a:endParaRPr kumimoji="0" lang="ko-KR" altLang="en-US" sz="1000" i="1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13" name="왼쪽 화살표 12"/>
          <p:cNvSpPr/>
          <p:nvPr/>
        </p:nvSpPr>
        <p:spPr>
          <a:xfrm rot="18407878">
            <a:off x="2746490" y="3408531"/>
            <a:ext cx="310725" cy="414249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14" name="왼쪽 화살표 13"/>
          <p:cNvSpPr/>
          <p:nvPr/>
        </p:nvSpPr>
        <p:spPr>
          <a:xfrm rot="18407878">
            <a:off x="2997600" y="2432643"/>
            <a:ext cx="310725" cy="414249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15" name="왼쪽 화살표 14"/>
          <p:cNvSpPr/>
          <p:nvPr/>
        </p:nvSpPr>
        <p:spPr>
          <a:xfrm rot="18407878">
            <a:off x="5010057" y="4036974"/>
            <a:ext cx="310725" cy="414249"/>
          </a:xfrm>
          <a:prstGeom prst="lef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16" name="왼쪽 화살표 15"/>
          <p:cNvSpPr/>
          <p:nvPr/>
        </p:nvSpPr>
        <p:spPr>
          <a:xfrm rot="18407878">
            <a:off x="4934137" y="4568066"/>
            <a:ext cx="310725" cy="414249"/>
          </a:xfrm>
          <a:prstGeom prst="lef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07737" y="2252793"/>
            <a:ext cx="1008609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0" lang="ko-KR" altLang="en-US" sz="1200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  <a:r>
              <a:rPr kumimoji="0" lang="en-US" altLang="ko-KR" sz="1200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200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대상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75632" y="3228681"/>
            <a:ext cx="1008609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0" lang="ko-KR" altLang="en-US" sz="1200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  <a:r>
              <a:rPr kumimoji="0" lang="en-US" altLang="ko-KR" sz="1200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200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대상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구름 모양 설명선 3"/>
          <p:cNvSpPr/>
          <p:nvPr/>
        </p:nvSpPr>
        <p:spPr>
          <a:xfrm>
            <a:off x="7124506" y="4885283"/>
            <a:ext cx="1900436" cy="720436"/>
          </a:xfrm>
          <a:prstGeom prst="cloudCallout">
            <a:avLst>
              <a:gd name="adj1" fmla="val -27786"/>
              <a:gd name="adj2" fmla="val 43269"/>
            </a:avLst>
          </a:prstGeom>
          <a:solidFill>
            <a:schemeClr val="bg1"/>
          </a:solidFill>
          <a:ln w="111125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7" name="정육면체 6"/>
          <p:cNvSpPr/>
          <p:nvPr/>
        </p:nvSpPr>
        <p:spPr>
          <a:xfrm>
            <a:off x="7722322" y="4234114"/>
            <a:ext cx="825271" cy="1011387"/>
          </a:xfrm>
          <a:prstGeom prst="cube">
            <a:avLst/>
          </a:prstGeom>
          <a:solidFill>
            <a:schemeClr val="bg1"/>
          </a:solidFill>
          <a:ln w="111125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541489" y="5097018"/>
            <a:ext cx="696024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0" lang="en-US" altLang="ko-KR" sz="1200" b="1" kern="0" dirty="0" err="1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heroku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구름 모양 설명선 21"/>
          <p:cNvSpPr/>
          <p:nvPr/>
        </p:nvSpPr>
        <p:spPr>
          <a:xfrm>
            <a:off x="7096073" y="2785244"/>
            <a:ext cx="1900436" cy="720436"/>
          </a:xfrm>
          <a:prstGeom prst="cloudCallout">
            <a:avLst>
              <a:gd name="adj1" fmla="val -27786"/>
              <a:gd name="adj2" fmla="val 43269"/>
            </a:avLst>
          </a:prstGeom>
          <a:solidFill>
            <a:schemeClr val="bg1"/>
          </a:solidFill>
          <a:ln w="111125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23" name="정육면체 22"/>
          <p:cNvSpPr/>
          <p:nvPr/>
        </p:nvSpPr>
        <p:spPr>
          <a:xfrm>
            <a:off x="7693889" y="2134075"/>
            <a:ext cx="825271" cy="1011387"/>
          </a:xfrm>
          <a:prstGeom prst="cube">
            <a:avLst/>
          </a:prstGeom>
          <a:solidFill>
            <a:schemeClr val="bg1"/>
          </a:solidFill>
          <a:ln w="111125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513056" y="2996979"/>
            <a:ext cx="787395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0" lang="en-US" altLang="ko-KR" sz="1200" b="1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7" name="구부러진 연결선 26"/>
          <p:cNvCxnSpPr>
            <a:stCxn id="6" idx="3"/>
            <a:endCxn id="4" idx="0"/>
          </p:cNvCxnSpPr>
          <p:nvPr/>
        </p:nvCxnSpPr>
        <p:spPr>
          <a:xfrm>
            <a:off x="5643401" y="4244099"/>
            <a:ext cx="1487000" cy="1001402"/>
          </a:xfrm>
          <a:prstGeom prst="curvedConnector3">
            <a:avLst>
              <a:gd name="adj1" fmla="val 50000"/>
            </a:avLst>
          </a:prstGeom>
          <a:ln w="19050"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구부러진 연결선 29"/>
          <p:cNvCxnSpPr>
            <a:stCxn id="3" idx="3"/>
            <a:endCxn id="22" idx="0"/>
          </p:cNvCxnSpPr>
          <p:nvPr/>
        </p:nvCxnSpPr>
        <p:spPr>
          <a:xfrm>
            <a:off x="3616021" y="3071093"/>
            <a:ext cx="3485947" cy="74369"/>
          </a:xfrm>
          <a:prstGeom prst="curvedConnector3">
            <a:avLst>
              <a:gd name="adj1" fmla="val 76687"/>
            </a:avLst>
          </a:prstGeom>
          <a:ln w="19050"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4017766" y="2685954"/>
            <a:ext cx="1625635" cy="711200"/>
          </a:xfrm>
          <a:prstGeom prst="roundRect">
            <a:avLst/>
          </a:prstGeom>
          <a:solidFill>
            <a:schemeClr val="bg1"/>
          </a:solidFill>
          <a:ln w="38100" cap="rnd" cmpd="sng" algn="ctr">
            <a:solidFill>
              <a:schemeClr val="bg1">
                <a:lumMod val="75000"/>
              </a:schemeClr>
            </a:solidFill>
            <a:prstDash val="sysDot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kern="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+mn-ea"/>
              </a:rPr>
              <a:t>고객 어플리케이션</a:t>
            </a:r>
          </a:p>
        </p:txBody>
      </p:sp>
      <p:sp>
        <p:nvSpPr>
          <p:cNvPr id="39" name="위쪽/아래쪽 화살표 38"/>
          <p:cNvSpPr/>
          <p:nvPr/>
        </p:nvSpPr>
        <p:spPr>
          <a:xfrm>
            <a:off x="7945413" y="3505680"/>
            <a:ext cx="129311" cy="751358"/>
          </a:xfrm>
          <a:prstGeom prst="upDownArrow">
            <a:avLst/>
          </a:prstGeom>
          <a:solidFill>
            <a:schemeClr val="bg1"/>
          </a:solidFill>
          <a:ln w="111125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598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0" y="385731"/>
            <a:ext cx="9905999" cy="964367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7854">
              <a:lnSpc>
                <a:spcPts val="3400"/>
              </a:lnSpc>
              <a:buSzPct val="120000"/>
              <a:defRPr/>
            </a:pPr>
            <a:r>
              <a:rPr lang="en-US" altLang="ko-KR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SDET </a:t>
            </a:r>
            <a:r>
              <a:rPr lang="ko-KR" altLang="en-US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수행 내용 </a:t>
            </a:r>
            <a:r>
              <a:rPr lang="en-US" altLang="ko-KR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(</a:t>
            </a:r>
            <a:r>
              <a:rPr lang="ko-KR" altLang="en-US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요약</a:t>
            </a:r>
            <a:r>
              <a:rPr lang="en-US" altLang="ko-KR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)</a:t>
            </a:r>
            <a:endParaRPr lang="en-US" altLang="ko-KR" sz="3200" b="1" dirty="0">
              <a:solidFill>
                <a:srgbClr val="0041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 ExtraBold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1439917" y="1220646"/>
            <a:ext cx="6747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397" y="1930826"/>
            <a:ext cx="5432060" cy="3906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원통 28"/>
          <p:cNvSpPr/>
          <p:nvPr/>
        </p:nvSpPr>
        <p:spPr>
          <a:xfrm>
            <a:off x="426225" y="4918355"/>
            <a:ext cx="2732611" cy="701964"/>
          </a:xfrm>
          <a:prstGeom prst="can">
            <a:avLst/>
          </a:prstGeom>
          <a:solidFill>
            <a:schemeClr val="bg1"/>
          </a:solidFill>
          <a:ln w="38100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Maria DB</a:t>
            </a: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26225" y="4368794"/>
            <a:ext cx="2732611" cy="503381"/>
          </a:xfrm>
          <a:prstGeom prst="rect">
            <a:avLst/>
          </a:prstGeom>
          <a:solidFill>
            <a:schemeClr val="bg1"/>
          </a:solidFill>
          <a:ln w="38100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kern="0" dirty="0" err="1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SpringJPA</a:t>
            </a:r>
            <a:r>
              <a:rPr kumimoji="0" lang="en-US" altLang="ko-KR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::Hibernate</a:t>
            </a: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26225" y="3186535"/>
            <a:ext cx="2732611" cy="1062182"/>
          </a:xfrm>
          <a:prstGeom prst="rect">
            <a:avLst/>
          </a:prstGeom>
          <a:solidFill>
            <a:schemeClr val="bg1"/>
          </a:solidFill>
          <a:ln w="38100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altLang="ko-KR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altLang="ko-KR" sz="1600" kern="0" dirty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kern="0" dirty="0" err="1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SpringBoot</a:t>
            </a: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6225" y="3477476"/>
            <a:ext cx="2732611" cy="290946"/>
          </a:xfrm>
          <a:prstGeom prst="rect">
            <a:avLst/>
          </a:prstGeom>
          <a:solidFill>
            <a:schemeClr val="bg1"/>
          </a:solidFill>
          <a:ln w="38100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Spring </a:t>
            </a:r>
            <a:r>
              <a:rPr kumimoji="0" lang="en-US" altLang="ko-KR" sz="1600" kern="0" dirty="0" err="1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RestTemplate</a:t>
            </a: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26225" y="3186530"/>
            <a:ext cx="2732611" cy="290946"/>
          </a:xfrm>
          <a:prstGeom prst="rect">
            <a:avLst/>
          </a:prstGeom>
          <a:solidFill>
            <a:schemeClr val="bg1"/>
          </a:solidFill>
          <a:ln w="38100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Swagger</a:t>
            </a: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131452" y="2364504"/>
            <a:ext cx="2027384" cy="711200"/>
          </a:xfrm>
          <a:prstGeom prst="roundRect">
            <a:avLst/>
          </a:prstGeom>
          <a:solidFill>
            <a:schemeClr val="bg1"/>
          </a:solidFill>
          <a:ln w="38100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서비스</a:t>
            </a:r>
            <a:r>
              <a:rPr kumimoji="0" lang="en-US" altLang="ko-KR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 </a:t>
            </a:r>
            <a:r>
              <a:rPr kumimoji="0" lang="ko-KR" altLang="en-US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포탈</a:t>
            </a:r>
            <a:endParaRPr kumimoji="0" lang="en-US" altLang="ko-KR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kern="0" dirty="0" smtClean="0">
                <a:solidFill>
                  <a:srgbClr val="34649D"/>
                </a:solidFill>
                <a:latin typeface="Calibri" panose="020F0502020204030204" pitchFamily="34" charset="0"/>
                <a:ea typeface="+mn-ea"/>
              </a:rPr>
              <a:t>::Angular2</a:t>
            </a: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cxnSp>
        <p:nvCxnSpPr>
          <p:cNvPr id="48" name="구부러진 연결선 47"/>
          <p:cNvCxnSpPr>
            <a:endCxn id="35" idx="3"/>
          </p:cNvCxnSpPr>
          <p:nvPr/>
        </p:nvCxnSpPr>
        <p:spPr>
          <a:xfrm rot="10800000" flipV="1">
            <a:off x="3158837" y="2475348"/>
            <a:ext cx="1274621" cy="244755"/>
          </a:xfrm>
          <a:prstGeom prst="curvedConnector3">
            <a:avLst>
              <a:gd name="adj1" fmla="val 50000"/>
            </a:avLst>
          </a:prstGeom>
          <a:ln w="19050"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구부러진 연결선 50"/>
          <p:cNvCxnSpPr>
            <a:endCxn id="70" idx="3"/>
          </p:cNvCxnSpPr>
          <p:nvPr/>
        </p:nvCxnSpPr>
        <p:spPr>
          <a:xfrm rot="10800000" flipV="1">
            <a:off x="3256166" y="2921911"/>
            <a:ext cx="1177293" cy="1092438"/>
          </a:xfrm>
          <a:prstGeom prst="curvedConnector3">
            <a:avLst>
              <a:gd name="adj1" fmla="val 50000"/>
            </a:avLst>
          </a:prstGeom>
          <a:ln w="19050"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구부러진 연결선 54"/>
          <p:cNvCxnSpPr>
            <a:endCxn id="70" idx="3"/>
          </p:cNvCxnSpPr>
          <p:nvPr/>
        </p:nvCxnSpPr>
        <p:spPr>
          <a:xfrm rot="10800000" flipV="1">
            <a:off x="3256166" y="3260435"/>
            <a:ext cx="1177291" cy="753913"/>
          </a:xfrm>
          <a:prstGeom prst="curvedConnector3">
            <a:avLst>
              <a:gd name="adj1" fmla="val 50000"/>
            </a:avLst>
          </a:prstGeom>
          <a:ln w="19050"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구부러진 연결선 58"/>
          <p:cNvCxnSpPr>
            <a:endCxn id="70" idx="3"/>
          </p:cNvCxnSpPr>
          <p:nvPr/>
        </p:nvCxnSpPr>
        <p:spPr>
          <a:xfrm rot="10800000" flipV="1">
            <a:off x="3256165" y="3650671"/>
            <a:ext cx="1177298" cy="363678"/>
          </a:xfrm>
          <a:prstGeom prst="curvedConnector3">
            <a:avLst>
              <a:gd name="adj1" fmla="val 50000"/>
            </a:avLst>
          </a:prstGeom>
          <a:ln w="19050"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구부러진 연결선 62"/>
          <p:cNvCxnSpPr>
            <a:endCxn id="35" idx="3"/>
          </p:cNvCxnSpPr>
          <p:nvPr/>
        </p:nvCxnSpPr>
        <p:spPr>
          <a:xfrm rot="16200000" flipV="1">
            <a:off x="2971802" y="2907138"/>
            <a:ext cx="1648690" cy="1274621"/>
          </a:xfrm>
          <a:prstGeom prst="curvedConnector2">
            <a:avLst/>
          </a:prstGeom>
          <a:ln w="19050"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구부러진 연결선 66"/>
          <p:cNvCxnSpPr>
            <a:endCxn id="35" idx="3"/>
          </p:cNvCxnSpPr>
          <p:nvPr/>
        </p:nvCxnSpPr>
        <p:spPr>
          <a:xfrm rot="16200000" flipV="1">
            <a:off x="2720112" y="3158828"/>
            <a:ext cx="2152072" cy="1274623"/>
          </a:xfrm>
          <a:prstGeom prst="curvedConnector2">
            <a:avLst/>
          </a:prstGeom>
          <a:ln w="19050"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329244" y="3147285"/>
            <a:ext cx="2926921" cy="1734127"/>
          </a:xfrm>
          <a:prstGeom prst="rect">
            <a:avLst/>
          </a:prstGeom>
          <a:noFill/>
          <a:ln w="12700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altLang="ko-KR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altLang="ko-KR" sz="1600" kern="0" dirty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cxnSp>
        <p:nvCxnSpPr>
          <p:cNvPr id="72" name="구부러진 연결선 71"/>
          <p:cNvCxnSpPr>
            <a:endCxn id="70" idx="3"/>
          </p:cNvCxnSpPr>
          <p:nvPr/>
        </p:nvCxnSpPr>
        <p:spPr>
          <a:xfrm rot="5400000">
            <a:off x="3075312" y="2656201"/>
            <a:ext cx="1539002" cy="1177295"/>
          </a:xfrm>
          <a:prstGeom prst="curvedConnector2">
            <a:avLst/>
          </a:prstGeom>
          <a:ln w="19050"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구부러진 연결선 82"/>
          <p:cNvCxnSpPr>
            <a:endCxn id="35" idx="3"/>
          </p:cNvCxnSpPr>
          <p:nvPr/>
        </p:nvCxnSpPr>
        <p:spPr>
          <a:xfrm rot="16200000" flipV="1">
            <a:off x="2521533" y="3357407"/>
            <a:ext cx="2549234" cy="1274628"/>
          </a:xfrm>
          <a:prstGeom prst="curvedConnector2">
            <a:avLst/>
          </a:prstGeom>
          <a:ln w="19050"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구부러진 연결선 85"/>
          <p:cNvCxnSpPr>
            <a:endCxn id="35" idx="3"/>
          </p:cNvCxnSpPr>
          <p:nvPr/>
        </p:nvCxnSpPr>
        <p:spPr>
          <a:xfrm rot="16200000" flipV="1">
            <a:off x="2346040" y="3532900"/>
            <a:ext cx="2900216" cy="1274623"/>
          </a:xfrm>
          <a:prstGeom prst="curvedConnector2">
            <a:avLst/>
          </a:prstGeom>
          <a:ln w="19050"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구부러진 연결선 88"/>
          <p:cNvCxnSpPr>
            <a:endCxn id="70" idx="3"/>
          </p:cNvCxnSpPr>
          <p:nvPr/>
        </p:nvCxnSpPr>
        <p:spPr>
          <a:xfrm rot="16200000" flipV="1">
            <a:off x="3041826" y="4228689"/>
            <a:ext cx="1605971" cy="1177292"/>
          </a:xfrm>
          <a:prstGeom prst="curvedConnector2">
            <a:avLst/>
          </a:prstGeom>
          <a:ln w="19050"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왼쪽 화살표 91"/>
          <p:cNvSpPr/>
          <p:nvPr/>
        </p:nvSpPr>
        <p:spPr>
          <a:xfrm rot="18407878">
            <a:off x="1965286" y="2045667"/>
            <a:ext cx="310725" cy="414249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2175423" y="1865817"/>
            <a:ext cx="1008609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0" lang="ko-KR" altLang="en-US" sz="1200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  <a:r>
              <a:rPr kumimoji="0" lang="en-US" altLang="ko-KR" sz="1200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200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대상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왼쪽 화살표 93"/>
          <p:cNvSpPr/>
          <p:nvPr/>
        </p:nvSpPr>
        <p:spPr>
          <a:xfrm rot="18407878">
            <a:off x="529779" y="2880142"/>
            <a:ext cx="310725" cy="414249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600" kern="0" dirty="0" smtClean="0">
              <a:solidFill>
                <a:srgbClr val="34649D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39916" y="2700292"/>
            <a:ext cx="1008609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0" lang="ko-KR" altLang="en-US" sz="1200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  <a:r>
              <a:rPr kumimoji="0" lang="en-US" altLang="ko-KR" sz="1200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200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대상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62086" y="5853513"/>
            <a:ext cx="4283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b="1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kumimoji="0" lang="ko-KR" altLang="en-US" sz="1200" b="1" kern="0" dirty="0" smtClean="0">
                <a:solidFill>
                  <a:srgbClr val="34649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ko-KR" altLang="en-US" sz="1200" b="1" dirty="0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4715123" y="4452730"/>
            <a:ext cx="4898004" cy="238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3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2" y="710120"/>
            <a:ext cx="9709358" cy="543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31" y="4572000"/>
            <a:ext cx="7670740" cy="15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490116" y="2433099"/>
            <a:ext cx="4688898" cy="702328"/>
          </a:xfrm>
          <a:prstGeom prst="rect">
            <a:avLst/>
          </a:prstGeom>
          <a:solidFill>
            <a:schemeClr val="bg1"/>
          </a:solidFill>
        </p:spPr>
        <p:txBody>
          <a:bodyPr wrap="none" anchor="ctr" anchorCtr="0">
            <a:noAutofit/>
          </a:bodyPr>
          <a:lstStyle/>
          <a:p>
            <a:pPr algn="ctr"/>
            <a:r>
              <a:rPr lang="ko-KR" altLang="en-US" sz="40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다음 시간에</a:t>
            </a:r>
            <a:endParaRPr lang="ko-KR" altLang="en-US" sz="4000" dirty="0">
              <a:solidFill>
                <a:srgbClr val="00B05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86339" y="6265829"/>
            <a:ext cx="28997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고객과 제품을 생각하는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SDET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으로써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…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26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0" y="385731"/>
            <a:ext cx="9905999" cy="964367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7854">
              <a:lnSpc>
                <a:spcPts val="3400"/>
              </a:lnSpc>
              <a:buSzPct val="120000"/>
              <a:defRPr/>
            </a:pPr>
            <a:r>
              <a:rPr lang="en-US" altLang="ko-KR" sz="3200" b="1" dirty="0" err="1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EoE</a:t>
            </a:r>
            <a:r>
              <a:rPr lang="en-US" altLang="ko-KR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 </a:t>
            </a:r>
            <a:r>
              <a:rPr lang="ko-KR" altLang="en-US" sz="32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분석</a:t>
            </a:r>
            <a:r>
              <a:rPr lang="ko-KR" altLang="en-US" sz="24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 </a:t>
            </a:r>
            <a:r>
              <a:rPr lang="en-US" altLang="ko-KR" sz="24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(</a:t>
            </a:r>
            <a:r>
              <a:rPr lang="ko-KR" altLang="en-US" sz="24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기본 업무흐름 도출</a:t>
            </a:r>
            <a:r>
              <a:rPr lang="en-US" altLang="ko-KR" sz="2400" b="1" dirty="0" smtClean="0">
                <a:solidFill>
                  <a:srgbClr val="0041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 ExtraBold" charset="-127"/>
              </a:rPr>
              <a:t>)</a:t>
            </a:r>
            <a:endParaRPr lang="en-US" altLang="ko-KR" sz="3200" b="1" dirty="0" smtClean="0">
              <a:solidFill>
                <a:srgbClr val="0041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 ExtraBold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1439917" y="1220646"/>
            <a:ext cx="6747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90160" y="1484189"/>
            <a:ext cx="4505715" cy="445529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. </a:t>
            </a:r>
            <a:r>
              <a:rPr lang="ko-KR" altLang="en-US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목적</a:t>
            </a:r>
            <a:endParaRPr lang="en-US" altLang="ko-KR" sz="14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-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테스트 시나리오 작성을 위한 </a:t>
            </a:r>
            <a:r>
              <a:rPr lang="en-US" altLang="ko-KR" sz="14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EoE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서비스 분석 작업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-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백엔드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(Rest API),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프론트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엔드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(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서비스 포탈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)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별로 사용 시나리오 분석 및 테스트 시나리오 작성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. </a:t>
            </a:r>
            <a:r>
              <a:rPr lang="ko-KR" altLang="en-US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작성 항목</a:t>
            </a:r>
            <a:endParaRPr lang="en-US" altLang="ko-KR" sz="14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-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전체 기본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워크플로우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-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백엔드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API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레벨 호출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흐름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-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프론트엔드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단위업무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전체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테스트 시나리오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. </a:t>
            </a:r>
            <a:r>
              <a:rPr lang="ko-KR" altLang="en-US" sz="14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상세내용 링크</a:t>
            </a:r>
            <a:endParaRPr lang="en-US" altLang="ko-KR" sz="1400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 - </a:t>
            </a:r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  <a:hlinkClick r:id="rId3"/>
              </a:rPr>
              <a:t>https://</a:t>
            </a:r>
            <a:r>
              <a:rPr lang="en-US" altLang="ko-KR" sz="1000" b="1" dirty="0" smtClean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  <a:hlinkClick r:id="rId3"/>
              </a:rPr>
              <a:t>myshare.skcc.com/pages/viewpage.action?pageId=29596472</a:t>
            </a:r>
            <a:endParaRPr lang="en-US" altLang="ko-KR" sz="1000" b="1" dirty="0" smtClean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pple SD Gothic Neo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231" y="1844037"/>
            <a:ext cx="4093869" cy="4284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330279" y="6101063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pple SD Gothic Neo" charset="-127"/>
              </a:rPr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742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25400" cap="rnd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a:spPr>
      <a:bodyPr rot="0" spcFirstLastPara="0" vertOverflow="overflow" horzOverflow="overflow" vert="horz" wrap="none" lIns="0" tIns="0" rIns="0" bIns="0" numCol="1" spcCol="0" rtlCol="0" fromWordArt="0" anchor="ctr" anchorCtr="0" forceAA="0" compatLnSpc="1">
        <a:prstTxWarp prst="textNoShape">
          <a:avLst/>
        </a:prstTxWarp>
        <a:noAutofit/>
        <a:scene3d>
          <a:camera prst="orthographicFront"/>
          <a:lightRig rig="threePt" dir="t"/>
        </a:scene3d>
        <a:sp3d>
          <a:bevelT w="1270"/>
        </a:sp3d>
      </a:bodyPr>
      <a:lstStyle>
        <a:defPPr algn="ctr" fontAlgn="auto" latinLnBrk="0">
          <a:spcBef>
            <a:spcPts val="0"/>
          </a:spcBef>
          <a:spcAft>
            <a:spcPts val="0"/>
          </a:spcAft>
          <a:defRPr kumimoji="0" sz="1600" b="1" kern="0" dirty="0" err="1" smtClean="0">
            <a:solidFill>
              <a:srgbClr val="34649D"/>
            </a:solidFill>
            <a:latin typeface="Calibri" panose="020F0502020204030204" pitchFamily="34" charset="0"/>
            <a:ea typeface="+mn-ea"/>
          </a:defRPr>
        </a:defPPr>
      </a:lstStyle>
    </a:spDef>
    <a:txDef>
      <a:spPr>
        <a:solidFill>
          <a:srgbClr val="D2D2D2"/>
        </a:solidFill>
      </a:spPr>
      <a:bodyPr wrap="square" lIns="0" tIns="0" rIns="0" bIns="0" rtlCol="0" anchor="ctr">
        <a:noAutofit/>
        <a:scene3d>
          <a:camera prst="orthographicFront"/>
          <a:lightRig rig="threePt" dir="t"/>
        </a:scene3d>
        <a:sp3d>
          <a:bevelT w="1270" h="1270"/>
        </a:sp3d>
      </a:bodyPr>
      <a:lstStyle>
        <a:defPPr defTabSz="1067426">
          <a:buClr>
            <a:srgbClr val="3271AA"/>
          </a:buClr>
          <a:buSzPct val="140000"/>
          <a:tabLst>
            <a:tab pos="814888" algn="l"/>
          </a:tabLst>
          <a:defRPr sz="1200" dirty="0">
            <a:ln w="6350">
              <a:noFill/>
            </a:ln>
            <a:solidFill>
              <a:schemeClr val="tx1"/>
            </a:solidFill>
            <a:latin typeface="Calibri" panose="020F0502020204030204" pitchFamily="34" charset="0"/>
            <a:ea typeface="+mn-ea"/>
            <a:sym typeface="Monotype Sort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70874</TotalTime>
  <Words>1734</Words>
  <Application>Microsoft Office PowerPoint</Application>
  <PresentationFormat>A4 용지(210x297mm)</PresentationFormat>
  <Paragraphs>363</Paragraphs>
  <Slides>26</Slides>
  <Notes>24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SK C&amp;C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SKCC07007-001\SKCCADMIN</dc:creator>
  <cp:lastModifiedBy>Windows 사용자</cp:lastModifiedBy>
  <cp:revision>4232</cp:revision>
  <cp:lastPrinted>2017-06-29T14:11:23Z</cp:lastPrinted>
  <dcterms:created xsi:type="dcterms:W3CDTF">2012-03-20T08:58:54Z</dcterms:created>
  <dcterms:modified xsi:type="dcterms:W3CDTF">2017-08-28T00:32:43Z</dcterms:modified>
</cp:coreProperties>
</file>